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diagrams/colors22.xml" ContentType="application/vnd.openxmlformats-officedocument.drawingml.diagramColors+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drawing18.xml" ContentType="application/vnd.ms-office.drawingml.diagramDrawing+xml"/>
  <Override PartName="/ppt/tableStyles.xml" ContentType="application/vnd.openxmlformats-officedocument.presentationml.tableStyles+xml"/>
  <Override PartName="/ppt/diagrams/layout17.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quickStyle20.xml" ContentType="application/vnd.openxmlformats-officedocument.drawingml.diagramStyle+xml"/>
  <Override PartName="/ppt/diagrams/drawing21.xml" ContentType="application/vnd.ms-office.drawingml.diagramDrawing+xml"/>
  <Override PartName="/ppt/slides/slide77.xml" ContentType="application/vnd.openxmlformats-officedocument.presentationml.slide+xml"/>
  <Override PartName="/ppt/slides/slide88.xml" ContentType="application/vnd.openxmlformats-officedocument.presentationml.slide+xml"/>
  <Override PartName="/ppt/diagrams/colors4.xml" ContentType="application/vnd.openxmlformats-officedocument.drawingml.diagramColors+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diagrams/layout20.xml" ContentType="application/vnd.openxmlformats-officedocument.drawingml.diagramLayout+xml"/>
  <Override PartName="/ppt/slides/slide55.xml" ContentType="application/vnd.openxmlformats-officedocument.presentationml.slide+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Default Extension="emf" ContentType="image/x-emf"/>
  <Override PartName="/ppt/diagrams/drawing19.xml" ContentType="application/vnd.ms-office.drawingml.diagramDrawing+xml"/>
  <Override PartName="/ppt/diagrams/data21.xml" ContentType="application/vnd.openxmlformats-officedocument.drawingml.diagramData+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layout18.xml" ContentType="application/vnd.openxmlformats-officedocument.drawingml.diagramLayout+xml"/>
  <Override PartName="/ppt/diagrams/quickStyle25.xml" ContentType="application/vnd.openxmlformats-officedocument.drawingml.diagramStyle+xml"/>
  <Override PartName="/ppt/diagrams/drawing26.xml" ContentType="application/vnd.ms-office.drawingml.diagramDrawing+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rawing8.xml" ContentType="application/vnd.ms-office.drawingml.diagramDrawing+xml"/>
  <Override PartName="/ppt/diagrams/layout25.xml" ContentType="application/vnd.openxmlformats-officedocument.drawingml.diagramLayout+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22.xml" ContentType="application/vnd.ms-office.drawingml.diagramDrawing+xml"/>
  <Override PartName="/ppt/slides/slide49.xml" ContentType="application/vnd.openxmlformats-officedocument.presentationml.slide+xml"/>
  <Override PartName="/ppt/slides/slide78.xml" ContentType="application/vnd.openxmlformats-officedocument.presentationml.slide+xml"/>
  <Override PartName="/ppt/diagrams/drawing4.xml" ContentType="application/vnd.ms-office.drawingml.diagramDrawing+xml"/>
  <Override PartName="/ppt/diagrams/data19.xml" ContentType="application/vnd.openxmlformats-officedocument.drawingml.diagramData+xml"/>
  <Override PartName="/ppt/diagrams/layout21.xml" ContentType="application/vnd.openxmlformats-officedocument.drawingml.diagramLayout+xml"/>
  <Override PartName="/ppt/diagrams/colors24.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diagrams/data26.xml" ContentType="application/vnd.openxmlformats-officedocument.drawingml.diagramData+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diagrams/quickStyle22.xml" ContentType="application/vnd.openxmlformats-officedocument.drawingml.diagramStyle+xml"/>
  <Override PartName="/ppt/diagrams/drawing23.xml" ContentType="application/vnd.ms-office.drawingml.diagramDrawing+xml"/>
  <Override PartName="/ppt/diagrams/layout26.xml" ContentType="application/vnd.openxmlformats-officedocument.drawingml.diagramLayout+xml"/>
  <Override PartName="/ppt/slides/slide79.xml" ContentType="application/vnd.openxmlformats-officedocument.presentationml.slide+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diagrams/colors25.xml" ContentType="application/vnd.openxmlformats-officedocument.drawingml.diagramColors+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diagrams/colors2.xml" ContentType="application/vnd.openxmlformats-officedocument.drawingml.diagramColors+xml"/>
  <Override PartName="/ppt/diagrams/quickStyle5.xml" ContentType="application/vnd.openxmlformats-officedocument.drawingml.diagramStyle+xml"/>
  <Override PartName="/ppt/notesSlides/notesSlide1.xml" ContentType="application/vnd.openxmlformats-officedocument.presentationml.notesSlid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Default Extension="wav" ContentType="audio/wav"/>
  <Override PartName="/ppt/diagrams/data9.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slides/slide20.xml" ContentType="application/vnd.openxmlformats-officedocument.presentationml.slide+xml"/>
  <Override PartName="/ppt/diagrams/layout4.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drawing24.xml" ContentType="application/vnd.ms-office.drawingml.diagramDrawing+xml"/>
  <Override PartName="/ppt/diagrams/drawing6.xml" ContentType="application/vnd.ms-office.drawingml.diagramDrawing+xml"/>
  <Override PartName="/ppt/diagrams/drawing20.xml" ContentType="application/vnd.ms-office.drawingml.diagramDrawing+xml"/>
  <Override PartName="/ppt/diagrams/layout23.xml" ContentType="application/vnd.openxmlformats-officedocument.drawingml.diagramLayout+xml"/>
  <Override PartName="/ppt/diagrams/colors26.xml" ContentType="application/vnd.openxmlformats-officedocument.drawingml.diagramColors+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slides/slide29.xml" ContentType="application/vnd.openxmlformats-officedocument.presentationml.slide+xml"/>
  <Override PartName="/ppt/slides/slide76.xml" ContentType="application/vnd.openxmlformats-officedocument.presentationml.slide+xml"/>
  <Override PartName="/ppt/diagrams/drawing2.xml" ContentType="application/vnd.ms-office.drawingml.diagramDrawing+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diagrams/quickStyle24.xml" ContentType="application/vnd.openxmlformats-officedocument.drawingml.diagramStyle+xml"/>
  <Override PartName="/ppt/diagrams/drawing25.xml" ContentType="application/vnd.ms-office.drawingml.diagramDrawing+xml"/>
  <Override PartName="/docProps/custom.xml" ContentType="application/vnd.openxmlformats-officedocument.custom-properties+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drawing7.xml" ContentType="application/vnd.ms-office.drawingml.diagramDrawing+xml"/>
  <Override PartName="/ppt/diagrams/layout13.xml" ContentType="application/vnd.openxmlformats-officedocument.drawingml.diagramLayout+xml"/>
  <Override PartName="/ppt/diagrams/layout24.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Override PartName="/ppt/slides/slide48.xml" ContentType="application/vnd.openxmlformats-officedocument.presentationml.slide+xml"/>
  <Override PartName="/ppt/diagrams/colors12.xml" ContentType="application/vnd.openxmlformats-officedocument.drawingml.diagramColors+xml"/>
  <Override PartName="/ppt/diagrams/colors23.xml" ContentType="application/vnd.openxmlformats-officedocument.drawingml.diagramColors+xml"/>
  <Override PartName="/ppt/diagrams/data25.xml" ContentType="application/vnd.openxmlformats-officedocument.drawingml.diagramData+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diagrams/data14.xml" ContentType="application/vnd.openxmlformats-officedocument.drawingml.diagramData+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0"/>
  </p:notesMasterIdLst>
  <p:sldIdLst>
    <p:sldId id="257" r:id="rId2"/>
    <p:sldId id="259" r:id="rId3"/>
    <p:sldId id="260" r:id="rId4"/>
    <p:sldId id="261" r:id="rId5"/>
    <p:sldId id="262" r:id="rId6"/>
    <p:sldId id="263" r:id="rId7"/>
    <p:sldId id="264" r:id="rId8"/>
    <p:sldId id="267" r:id="rId9"/>
    <p:sldId id="268" r:id="rId10"/>
    <p:sldId id="269" r:id="rId11"/>
    <p:sldId id="270" r:id="rId12"/>
    <p:sldId id="271" r:id="rId13"/>
    <p:sldId id="272" r:id="rId14"/>
    <p:sldId id="273" r:id="rId15"/>
    <p:sldId id="274" r:id="rId16"/>
    <p:sldId id="275" r:id="rId17"/>
    <p:sldId id="278" r:id="rId18"/>
    <p:sldId id="284" r:id="rId19"/>
    <p:sldId id="285" r:id="rId20"/>
    <p:sldId id="286" r:id="rId21"/>
    <p:sldId id="292" r:id="rId22"/>
    <p:sldId id="291" r:id="rId23"/>
    <p:sldId id="385" r:id="rId24"/>
    <p:sldId id="293" r:id="rId25"/>
    <p:sldId id="295" r:id="rId26"/>
    <p:sldId id="296" r:id="rId27"/>
    <p:sldId id="297" r:id="rId28"/>
    <p:sldId id="298" r:id="rId29"/>
    <p:sldId id="299" r:id="rId30"/>
    <p:sldId id="301" r:id="rId31"/>
    <p:sldId id="302" r:id="rId32"/>
    <p:sldId id="304" r:id="rId33"/>
    <p:sldId id="305" r:id="rId34"/>
    <p:sldId id="306" r:id="rId35"/>
    <p:sldId id="307" r:id="rId36"/>
    <p:sldId id="308" r:id="rId37"/>
    <p:sldId id="309" r:id="rId38"/>
    <p:sldId id="312" r:id="rId39"/>
    <p:sldId id="314" r:id="rId40"/>
    <p:sldId id="315" r:id="rId41"/>
    <p:sldId id="316" r:id="rId42"/>
    <p:sldId id="320" r:id="rId43"/>
    <p:sldId id="321" r:id="rId44"/>
    <p:sldId id="322" r:id="rId45"/>
    <p:sldId id="323" r:id="rId46"/>
    <p:sldId id="324" r:id="rId47"/>
    <p:sldId id="325" r:id="rId48"/>
    <p:sldId id="326" r:id="rId49"/>
    <p:sldId id="327" r:id="rId50"/>
    <p:sldId id="328" r:id="rId51"/>
    <p:sldId id="329" r:id="rId52"/>
    <p:sldId id="330" r:id="rId53"/>
    <p:sldId id="331" r:id="rId54"/>
    <p:sldId id="332" r:id="rId55"/>
    <p:sldId id="333" r:id="rId56"/>
    <p:sldId id="334" r:id="rId57"/>
    <p:sldId id="335" r:id="rId58"/>
    <p:sldId id="336" r:id="rId59"/>
    <p:sldId id="337" r:id="rId60"/>
    <p:sldId id="339" r:id="rId61"/>
    <p:sldId id="386" r:id="rId62"/>
    <p:sldId id="342" r:id="rId63"/>
    <p:sldId id="347" r:id="rId64"/>
    <p:sldId id="344" r:id="rId65"/>
    <p:sldId id="350" r:id="rId66"/>
    <p:sldId id="351" r:id="rId67"/>
    <p:sldId id="352" r:id="rId68"/>
    <p:sldId id="353" r:id="rId69"/>
    <p:sldId id="354" r:id="rId70"/>
    <p:sldId id="355" r:id="rId71"/>
    <p:sldId id="381" r:id="rId72"/>
    <p:sldId id="382" r:id="rId73"/>
    <p:sldId id="361" r:id="rId74"/>
    <p:sldId id="362" r:id="rId75"/>
    <p:sldId id="383" r:id="rId76"/>
    <p:sldId id="364" r:id="rId77"/>
    <p:sldId id="366" r:id="rId78"/>
    <p:sldId id="367" r:id="rId79"/>
    <p:sldId id="256" r:id="rId80"/>
    <p:sldId id="369" r:id="rId81"/>
    <p:sldId id="370" r:id="rId82"/>
    <p:sldId id="371" r:id="rId83"/>
    <p:sldId id="372" r:id="rId84"/>
    <p:sldId id="373" r:id="rId85"/>
    <p:sldId id="374" r:id="rId86"/>
    <p:sldId id="375" r:id="rId87"/>
    <p:sldId id="378" r:id="rId88"/>
    <p:sldId id="379" r:id="rId89"/>
  </p:sldIdLst>
  <p:sldSz cx="9144000" cy="6858000" type="screen4x3"/>
  <p:notesSz cx="6858000" cy="9144000"/>
  <p:defaultTextStyle>
    <a:defPPr>
      <a:defRPr lang="en-US"/>
    </a:defPPr>
    <a:lvl1pPr algn="l" rtl="0" eaLnBrk="0" fontAlgn="base" hangingPunct="0">
      <a:spcBef>
        <a:spcPct val="0"/>
      </a:spcBef>
      <a:spcAft>
        <a:spcPct val="0"/>
      </a:spcAft>
      <a:defRPr sz="4800" kern="1200">
        <a:solidFill>
          <a:srgbClr val="FFFFFF"/>
        </a:solidFill>
        <a:latin typeface="Arial" charset="0"/>
        <a:ea typeface="+mn-ea"/>
        <a:cs typeface="+mn-cs"/>
      </a:defRPr>
    </a:lvl1pPr>
    <a:lvl2pPr marL="457200" algn="l" rtl="0" eaLnBrk="0" fontAlgn="base" hangingPunct="0">
      <a:spcBef>
        <a:spcPct val="0"/>
      </a:spcBef>
      <a:spcAft>
        <a:spcPct val="0"/>
      </a:spcAft>
      <a:defRPr sz="4800" kern="1200">
        <a:solidFill>
          <a:srgbClr val="FFFFFF"/>
        </a:solidFill>
        <a:latin typeface="Arial" charset="0"/>
        <a:ea typeface="+mn-ea"/>
        <a:cs typeface="+mn-cs"/>
      </a:defRPr>
    </a:lvl2pPr>
    <a:lvl3pPr marL="914400" algn="l" rtl="0" eaLnBrk="0" fontAlgn="base" hangingPunct="0">
      <a:spcBef>
        <a:spcPct val="0"/>
      </a:spcBef>
      <a:spcAft>
        <a:spcPct val="0"/>
      </a:spcAft>
      <a:defRPr sz="4800" kern="1200">
        <a:solidFill>
          <a:srgbClr val="FFFFFF"/>
        </a:solidFill>
        <a:latin typeface="Arial" charset="0"/>
        <a:ea typeface="+mn-ea"/>
        <a:cs typeface="+mn-cs"/>
      </a:defRPr>
    </a:lvl3pPr>
    <a:lvl4pPr marL="1371600" algn="l" rtl="0" eaLnBrk="0" fontAlgn="base" hangingPunct="0">
      <a:spcBef>
        <a:spcPct val="0"/>
      </a:spcBef>
      <a:spcAft>
        <a:spcPct val="0"/>
      </a:spcAft>
      <a:defRPr sz="4800" kern="1200">
        <a:solidFill>
          <a:srgbClr val="FFFFFF"/>
        </a:solidFill>
        <a:latin typeface="Arial" charset="0"/>
        <a:ea typeface="+mn-ea"/>
        <a:cs typeface="+mn-cs"/>
      </a:defRPr>
    </a:lvl4pPr>
    <a:lvl5pPr marL="1828800" algn="l" rtl="0" eaLnBrk="0" fontAlgn="base" hangingPunct="0">
      <a:spcBef>
        <a:spcPct val="0"/>
      </a:spcBef>
      <a:spcAft>
        <a:spcPct val="0"/>
      </a:spcAft>
      <a:defRPr sz="4800" kern="1200">
        <a:solidFill>
          <a:srgbClr val="FFFFFF"/>
        </a:solidFill>
        <a:latin typeface="Arial" charset="0"/>
        <a:ea typeface="+mn-ea"/>
        <a:cs typeface="+mn-cs"/>
      </a:defRPr>
    </a:lvl5pPr>
    <a:lvl6pPr marL="2286000" algn="l" defTabSz="914400" rtl="0" eaLnBrk="1" latinLnBrk="0" hangingPunct="1">
      <a:defRPr sz="4800" kern="1200">
        <a:solidFill>
          <a:srgbClr val="FFFFFF"/>
        </a:solidFill>
        <a:latin typeface="Arial" charset="0"/>
        <a:ea typeface="+mn-ea"/>
        <a:cs typeface="+mn-cs"/>
      </a:defRPr>
    </a:lvl6pPr>
    <a:lvl7pPr marL="2743200" algn="l" defTabSz="914400" rtl="0" eaLnBrk="1" latinLnBrk="0" hangingPunct="1">
      <a:defRPr sz="4800" kern="1200">
        <a:solidFill>
          <a:srgbClr val="FFFFFF"/>
        </a:solidFill>
        <a:latin typeface="Arial" charset="0"/>
        <a:ea typeface="+mn-ea"/>
        <a:cs typeface="+mn-cs"/>
      </a:defRPr>
    </a:lvl7pPr>
    <a:lvl8pPr marL="3200400" algn="l" defTabSz="914400" rtl="0" eaLnBrk="1" latinLnBrk="0" hangingPunct="1">
      <a:defRPr sz="4800" kern="1200">
        <a:solidFill>
          <a:srgbClr val="FFFFFF"/>
        </a:solidFill>
        <a:latin typeface="Arial" charset="0"/>
        <a:ea typeface="+mn-ea"/>
        <a:cs typeface="+mn-cs"/>
      </a:defRPr>
    </a:lvl8pPr>
    <a:lvl9pPr marL="3657600" algn="l" defTabSz="914400" rtl="0" eaLnBrk="1" latinLnBrk="0" hangingPunct="1">
      <a:defRPr sz="4800" kern="1200">
        <a:solidFill>
          <a:srgbClr val="FFFFFF"/>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10101"/>
    <a:srgbClr val="D56009"/>
    <a:srgbClr val="CCFF99"/>
    <a:srgbClr val="CCFF66"/>
    <a:srgbClr val="D1FF75"/>
    <a:srgbClr val="D8ECA6"/>
    <a:srgbClr val="C5E379"/>
    <a:srgbClr val="ACCD5B"/>
    <a:srgbClr val="9CD147"/>
    <a:srgbClr val="8CA72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84" autoAdjust="0"/>
    <p:restoredTop sz="94698" autoAdjust="0"/>
  </p:normalViewPr>
  <p:slideViewPr>
    <p:cSldViewPr>
      <p:cViewPr varScale="1">
        <p:scale>
          <a:sx n="64" d="100"/>
          <a:sy n="64" d="100"/>
        </p:scale>
        <p:origin x="-22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DA8981-678A-42C7-8B96-3ED7AE54E376}"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en-US"/>
        </a:p>
      </dgm:t>
    </dgm:pt>
    <dgm:pt modelId="{ECB1F330-C432-4739-935B-68060CD48603}">
      <dgm:prSet custT="1"/>
      <dgm:spPr/>
      <dgm:t>
        <a:bodyPr>
          <a:scene3d>
            <a:camera prst="orthographicFront"/>
            <a:lightRig rig="threePt" dir="t"/>
          </a:scene3d>
          <a:sp3d extrusionH="57150">
            <a:bevelT w="82550" h="38100" prst="coolSlant"/>
          </a:sp3d>
        </a:bodyPr>
        <a:lstStyle/>
        <a:p>
          <a:pPr rtl="0"/>
          <a:r>
            <a:rPr lang="en-US" sz="3000" b="1" kern="1200" dirty="0" err="1" smtClean="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rPr>
            <a:t>Supercool</a:t>
          </a:r>
          <a:r>
            <a:rPr lang="en-US" sz="30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rPr>
            <a:t> Concept Note!</a:t>
          </a:r>
          <a:endParaRPr lang="en-US" sz="30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endParaRPr>
        </a:p>
      </dgm:t>
    </dgm:pt>
    <dgm:pt modelId="{2439E8AB-D358-4EC9-929F-8BBE48DE9D54}" type="parTrans" cxnId="{832BA338-612D-45E0-A75C-FBFAE0C23420}">
      <dgm:prSet/>
      <dgm:spPr/>
      <dgm:t>
        <a:bodyPr/>
        <a:lstStyle/>
        <a:p>
          <a:endParaRPr lang="en-US"/>
        </a:p>
      </dgm:t>
    </dgm:pt>
    <dgm:pt modelId="{DFA30019-AF75-4844-9CFB-CE1E8CDE3568}" type="sibTrans" cxnId="{832BA338-612D-45E0-A75C-FBFAE0C23420}">
      <dgm:prSet/>
      <dgm:spPr/>
      <dgm:t>
        <a:bodyPr/>
        <a:lstStyle/>
        <a:p>
          <a:endParaRPr lang="en-US"/>
        </a:p>
      </dgm:t>
    </dgm:pt>
    <dgm:pt modelId="{63694AB5-9C09-49C0-8C39-DD7A87752AD0}">
      <dgm:prSet custT="1"/>
      <dgm:spPr/>
      <dgm:t>
        <a:bodyPr>
          <a:scene3d>
            <a:camera prst="orthographicFront"/>
            <a:lightRig rig="threePt" dir="t"/>
          </a:scene3d>
          <a:sp3d extrusionH="57150">
            <a:bevelT w="82550" h="38100" prst="coolSlant"/>
          </a:sp3d>
        </a:bodyPr>
        <a:lstStyle/>
        <a:p>
          <a:pPr rtl="0"/>
          <a:r>
            <a:rPr lang="en-US" sz="30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rPr>
            <a:t>[Frequency and Wavelength</a:t>
          </a:r>
        </a:p>
        <a:p>
          <a:pPr rtl="0"/>
          <a:r>
            <a:rPr lang="en-US" sz="30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rPr>
            <a:t> are inversely related]</a:t>
          </a:r>
          <a:endParaRPr lang="en-US" sz="30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endParaRPr>
        </a:p>
      </dgm:t>
    </dgm:pt>
    <dgm:pt modelId="{30E17E05-83EF-4ADC-AC66-886EC2BE6368}" type="parTrans" cxnId="{211B8870-F987-4E00-89BC-C9F1CF4A299B}">
      <dgm:prSet/>
      <dgm:spPr/>
      <dgm:t>
        <a:bodyPr/>
        <a:lstStyle/>
        <a:p>
          <a:endParaRPr lang="en-US"/>
        </a:p>
      </dgm:t>
    </dgm:pt>
    <dgm:pt modelId="{7D3FFEBA-6E58-4D4F-BB50-3B2D7A99E37E}" type="sibTrans" cxnId="{211B8870-F987-4E00-89BC-C9F1CF4A299B}">
      <dgm:prSet/>
      <dgm:spPr/>
      <dgm:t>
        <a:bodyPr/>
        <a:lstStyle/>
        <a:p>
          <a:endParaRPr lang="en-US"/>
        </a:p>
      </dgm:t>
    </dgm:pt>
    <dgm:pt modelId="{EB5C268F-945D-4DC5-8EB1-4A01C05CB051}" type="pres">
      <dgm:prSet presAssocID="{ABDA8981-678A-42C7-8B96-3ED7AE54E376}" presName="compositeShape" presStyleCnt="0">
        <dgm:presLayoutVars>
          <dgm:chMax val="2"/>
          <dgm:dir/>
          <dgm:resizeHandles val="exact"/>
        </dgm:presLayoutVars>
      </dgm:prSet>
      <dgm:spPr/>
      <dgm:t>
        <a:bodyPr/>
        <a:lstStyle/>
        <a:p>
          <a:endParaRPr lang="en-US"/>
        </a:p>
      </dgm:t>
    </dgm:pt>
    <dgm:pt modelId="{D6FCFCDE-B529-4424-A356-70329D47952E}" type="pres">
      <dgm:prSet presAssocID="{ABDA8981-678A-42C7-8B96-3ED7AE54E376}" presName="divider" presStyleLbl="fgShp" presStyleIdx="0" presStyleCnt="1">
        <dgm:style>
          <a:lnRef idx="1">
            <a:schemeClr val="accent5"/>
          </a:lnRef>
          <a:fillRef idx="3">
            <a:schemeClr val="accent5"/>
          </a:fillRef>
          <a:effectRef idx="2">
            <a:schemeClr val="accent5"/>
          </a:effectRef>
          <a:fontRef idx="minor">
            <a:schemeClr val="lt1"/>
          </a:fontRef>
        </dgm:style>
      </dgm:prSet>
      <dgm:spPr/>
    </dgm:pt>
    <dgm:pt modelId="{BACB51CB-C77D-4C3B-8C93-6A2DB3CF37ED}" type="pres">
      <dgm:prSet presAssocID="{ECB1F330-C432-4739-935B-68060CD48603}" presName="downArrow" presStyleLbl="node1" presStyleIdx="0" presStyleCnt="2">
        <dgm:style>
          <a:lnRef idx="0">
            <a:schemeClr val="accent4"/>
          </a:lnRef>
          <a:fillRef idx="3">
            <a:schemeClr val="accent4"/>
          </a:fillRef>
          <a:effectRef idx="3">
            <a:schemeClr val="accent4"/>
          </a:effectRef>
          <a:fontRef idx="minor">
            <a:schemeClr val="lt1"/>
          </a:fontRef>
        </dgm:style>
      </dgm:prSet>
      <dgm:spPr/>
    </dgm:pt>
    <dgm:pt modelId="{49260399-82E4-41B3-9F28-B0767441D5C2}" type="pres">
      <dgm:prSet presAssocID="{ECB1F330-C432-4739-935B-68060CD48603}" presName="downArrowText" presStyleLbl="revTx" presStyleIdx="0" presStyleCnt="2" custScaleX="157593" custLinFactNeighborX="7800">
        <dgm:presLayoutVars>
          <dgm:bulletEnabled val="1"/>
        </dgm:presLayoutVars>
      </dgm:prSet>
      <dgm:spPr/>
      <dgm:t>
        <a:bodyPr/>
        <a:lstStyle/>
        <a:p>
          <a:endParaRPr lang="en-US"/>
        </a:p>
      </dgm:t>
    </dgm:pt>
    <dgm:pt modelId="{36822B94-93F9-45F5-B7FA-4A8DE7AE2062}" type="pres">
      <dgm:prSet presAssocID="{63694AB5-9C09-49C0-8C39-DD7A87752AD0}" presName="upArrow" presStyleLbl="node1" presStyleIdx="1" presStyleCnt="2">
        <dgm:style>
          <a:lnRef idx="0">
            <a:schemeClr val="accent4"/>
          </a:lnRef>
          <a:fillRef idx="3">
            <a:schemeClr val="accent4"/>
          </a:fillRef>
          <a:effectRef idx="3">
            <a:schemeClr val="accent4"/>
          </a:effectRef>
          <a:fontRef idx="minor">
            <a:schemeClr val="lt1"/>
          </a:fontRef>
        </dgm:style>
      </dgm:prSet>
      <dgm:spPr/>
    </dgm:pt>
    <dgm:pt modelId="{FD9EBC17-974B-4915-9DA8-CF8D4BD5FD67}" type="pres">
      <dgm:prSet presAssocID="{63694AB5-9C09-49C0-8C39-DD7A87752AD0}" presName="upArrowText" presStyleLbl="revTx" presStyleIdx="1" presStyleCnt="2" custScaleX="214411" custScaleY="238095" custLinFactNeighborX="-5165" custLinFactNeighborY="-1291">
        <dgm:presLayoutVars>
          <dgm:bulletEnabled val="1"/>
        </dgm:presLayoutVars>
      </dgm:prSet>
      <dgm:spPr/>
      <dgm:t>
        <a:bodyPr/>
        <a:lstStyle/>
        <a:p>
          <a:endParaRPr lang="en-US"/>
        </a:p>
      </dgm:t>
    </dgm:pt>
  </dgm:ptLst>
  <dgm:cxnLst>
    <dgm:cxn modelId="{832BA338-612D-45E0-A75C-FBFAE0C23420}" srcId="{ABDA8981-678A-42C7-8B96-3ED7AE54E376}" destId="{ECB1F330-C432-4739-935B-68060CD48603}" srcOrd="0" destOrd="0" parTransId="{2439E8AB-D358-4EC9-929F-8BBE48DE9D54}" sibTransId="{DFA30019-AF75-4844-9CFB-CE1E8CDE3568}"/>
    <dgm:cxn modelId="{634D21FA-A1FD-4E94-A760-CAD90CE86B82}" type="presOf" srcId="{63694AB5-9C09-49C0-8C39-DD7A87752AD0}" destId="{FD9EBC17-974B-4915-9DA8-CF8D4BD5FD67}" srcOrd="0" destOrd="0" presId="urn:microsoft.com/office/officeart/2005/8/layout/arrow3"/>
    <dgm:cxn modelId="{F4F49A28-BD6E-458B-A653-5804B72B9542}" type="presOf" srcId="{ECB1F330-C432-4739-935B-68060CD48603}" destId="{49260399-82E4-41B3-9F28-B0767441D5C2}" srcOrd="0" destOrd="0" presId="urn:microsoft.com/office/officeart/2005/8/layout/arrow3"/>
    <dgm:cxn modelId="{6C49E77C-3130-4E8B-B8D7-71A857ECB193}" type="presOf" srcId="{ABDA8981-678A-42C7-8B96-3ED7AE54E376}" destId="{EB5C268F-945D-4DC5-8EB1-4A01C05CB051}" srcOrd="0" destOrd="0" presId="urn:microsoft.com/office/officeart/2005/8/layout/arrow3"/>
    <dgm:cxn modelId="{211B8870-F987-4E00-89BC-C9F1CF4A299B}" srcId="{ABDA8981-678A-42C7-8B96-3ED7AE54E376}" destId="{63694AB5-9C09-49C0-8C39-DD7A87752AD0}" srcOrd="1" destOrd="0" parTransId="{30E17E05-83EF-4ADC-AC66-886EC2BE6368}" sibTransId="{7D3FFEBA-6E58-4D4F-BB50-3B2D7A99E37E}"/>
    <dgm:cxn modelId="{36D26B32-AD5A-4A5B-A5A5-5DF144527E43}" type="presParOf" srcId="{EB5C268F-945D-4DC5-8EB1-4A01C05CB051}" destId="{D6FCFCDE-B529-4424-A356-70329D47952E}" srcOrd="0" destOrd="0" presId="urn:microsoft.com/office/officeart/2005/8/layout/arrow3"/>
    <dgm:cxn modelId="{82570A48-9DCF-4423-AA88-F5DC88ECFEBF}" type="presParOf" srcId="{EB5C268F-945D-4DC5-8EB1-4A01C05CB051}" destId="{BACB51CB-C77D-4C3B-8C93-6A2DB3CF37ED}" srcOrd="1" destOrd="0" presId="urn:microsoft.com/office/officeart/2005/8/layout/arrow3"/>
    <dgm:cxn modelId="{5D4CA232-52CB-4D03-AFD1-839CF836EF7D}" type="presParOf" srcId="{EB5C268F-945D-4DC5-8EB1-4A01C05CB051}" destId="{49260399-82E4-41B3-9F28-B0767441D5C2}" srcOrd="2" destOrd="0" presId="urn:microsoft.com/office/officeart/2005/8/layout/arrow3"/>
    <dgm:cxn modelId="{A1972942-6F5B-471F-BC77-C47F1FE28615}" type="presParOf" srcId="{EB5C268F-945D-4DC5-8EB1-4A01C05CB051}" destId="{36822B94-93F9-45F5-B7FA-4A8DE7AE2062}" srcOrd="3" destOrd="0" presId="urn:microsoft.com/office/officeart/2005/8/layout/arrow3"/>
    <dgm:cxn modelId="{3A893BCD-0ADE-471A-8EEB-7C0FEC524B15}" type="presParOf" srcId="{EB5C268F-945D-4DC5-8EB1-4A01C05CB051}" destId="{FD9EBC17-974B-4915-9DA8-CF8D4BD5FD67}" srcOrd="4" destOrd="0" presId="urn:microsoft.com/office/officeart/2005/8/layout/arrow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Oxygen</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O</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94E6B862-8A69-4B4D-A05B-9E9B6534A49A}" type="presOf" srcId="{49BAA2D3-4647-43B8-90FF-2E0D8F20C846}" destId="{9469EF60-AA89-4269-A28F-C98C359AD3AF}" srcOrd="0" destOrd="0" presId="urn:microsoft.com/office/officeart/2005/8/layout/hierarchy3"/>
    <dgm:cxn modelId="{8ECA7251-4FA1-4F2A-B04F-B905166CB929}" srcId="{A92F9B28-F4CA-4C27-A455-B59888E03643}" destId="{49BAA2D3-4647-43B8-90FF-2E0D8F20C846}" srcOrd="0" destOrd="0" parTransId="{0375FEAC-4B88-4D2F-8DE8-BA219A28A920}" sibTransId="{A454BEEA-B488-4CAA-8405-D039374F87E0}"/>
    <dgm:cxn modelId="{FA71460D-3068-4472-A0F9-15D4AF18C0FB}" srcId="{FB65717A-192B-44A2-83D5-B34EBFB3A3F3}" destId="{A92F9B28-F4CA-4C27-A455-B59888E03643}" srcOrd="0" destOrd="0" parTransId="{44855A37-3D70-4954-ABDF-96CC9084C7CF}" sibTransId="{EBD62DA7-03A3-4882-88C7-8C6AFC3C5B8A}"/>
    <dgm:cxn modelId="{47E47008-48F5-4D84-9858-F50E7FBEAAF9}" type="presOf" srcId="{A92F9B28-F4CA-4C27-A455-B59888E03643}" destId="{A32D7040-E2CF-4891-AEEF-A0F64528399F}" srcOrd="0" destOrd="0" presId="urn:microsoft.com/office/officeart/2005/8/layout/hierarchy3"/>
    <dgm:cxn modelId="{EBFD0E13-4BC5-40B7-94A0-63752F590188}" type="presOf" srcId="{0375FEAC-4B88-4D2F-8DE8-BA219A28A920}" destId="{B467F296-6F9C-4E0C-AD31-1FCF5BFCB856}" srcOrd="0" destOrd="0" presId="urn:microsoft.com/office/officeart/2005/8/layout/hierarchy3"/>
    <dgm:cxn modelId="{94E4BC5F-F9E1-4A6B-9875-99F8545A29CA}" type="presOf" srcId="{FB65717A-192B-44A2-83D5-B34EBFB3A3F3}" destId="{72A81701-9E8C-4765-BC05-6093C189EB13}" srcOrd="0" destOrd="0" presId="urn:microsoft.com/office/officeart/2005/8/layout/hierarchy3"/>
    <dgm:cxn modelId="{36D37DC1-D17D-4F40-A89C-2AC21AA630BE}" type="presOf" srcId="{A92F9B28-F4CA-4C27-A455-B59888E03643}" destId="{011864C3-678B-4B32-9365-A66F8F2119F0}" srcOrd="1" destOrd="0" presId="urn:microsoft.com/office/officeart/2005/8/layout/hierarchy3"/>
    <dgm:cxn modelId="{4D8A895E-5E95-4010-8D69-0435949A2FF8}" type="presParOf" srcId="{72A81701-9E8C-4765-BC05-6093C189EB13}" destId="{256D0A4A-7245-47EB-8DFE-26F72EB51CE7}" srcOrd="0" destOrd="0" presId="urn:microsoft.com/office/officeart/2005/8/layout/hierarchy3"/>
    <dgm:cxn modelId="{B929DDBE-1875-406C-AE4C-AEE1D7007F3B}" type="presParOf" srcId="{256D0A4A-7245-47EB-8DFE-26F72EB51CE7}" destId="{EA03D7FE-0667-4FB8-8C14-7977D8819D02}" srcOrd="0" destOrd="0" presId="urn:microsoft.com/office/officeart/2005/8/layout/hierarchy3"/>
    <dgm:cxn modelId="{A553CE1D-7E6B-4B84-A8DA-A5796F76B9D2}" type="presParOf" srcId="{EA03D7FE-0667-4FB8-8C14-7977D8819D02}" destId="{A32D7040-E2CF-4891-AEEF-A0F64528399F}" srcOrd="0" destOrd="0" presId="urn:microsoft.com/office/officeart/2005/8/layout/hierarchy3"/>
    <dgm:cxn modelId="{CCD812E8-FC18-44F0-9F20-10092C749F16}" type="presParOf" srcId="{EA03D7FE-0667-4FB8-8C14-7977D8819D02}" destId="{011864C3-678B-4B32-9365-A66F8F2119F0}" srcOrd="1" destOrd="0" presId="urn:microsoft.com/office/officeart/2005/8/layout/hierarchy3"/>
    <dgm:cxn modelId="{D2497443-588C-4163-8427-726C16D27BEF}" type="presParOf" srcId="{256D0A4A-7245-47EB-8DFE-26F72EB51CE7}" destId="{888DD1F8-ADB4-42D7-A26E-551AB78CCB86}" srcOrd="1" destOrd="0" presId="urn:microsoft.com/office/officeart/2005/8/layout/hierarchy3"/>
    <dgm:cxn modelId="{3B039DFF-FAD5-4184-A72D-8BFA3A304B7C}" type="presParOf" srcId="{888DD1F8-ADB4-42D7-A26E-551AB78CCB86}" destId="{B467F296-6F9C-4E0C-AD31-1FCF5BFCB856}" srcOrd="0" destOrd="0" presId="urn:microsoft.com/office/officeart/2005/8/layout/hierarchy3"/>
    <dgm:cxn modelId="{97E0986C-F789-490B-B153-1E0F70270B1C}"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Fluorine</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Fl</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DDC60AF8-0128-461C-B224-73F8CA85473B}" type="presOf" srcId="{A92F9B28-F4CA-4C27-A455-B59888E03643}" destId="{011864C3-678B-4B32-9365-A66F8F2119F0}" srcOrd="1" destOrd="0" presId="urn:microsoft.com/office/officeart/2005/8/layout/hierarchy3"/>
    <dgm:cxn modelId="{8ECA7251-4FA1-4F2A-B04F-B905166CB929}" srcId="{A92F9B28-F4CA-4C27-A455-B59888E03643}" destId="{49BAA2D3-4647-43B8-90FF-2E0D8F20C846}" srcOrd="0" destOrd="0" parTransId="{0375FEAC-4B88-4D2F-8DE8-BA219A28A920}" sibTransId="{A454BEEA-B488-4CAA-8405-D039374F87E0}"/>
    <dgm:cxn modelId="{196265D7-7B83-461C-83DF-99C371232111}" type="presOf" srcId="{FB65717A-192B-44A2-83D5-B34EBFB3A3F3}" destId="{72A81701-9E8C-4765-BC05-6093C189EB13}" srcOrd="0"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77DA80FB-BCF6-4BAB-8D56-32098FE30BB5}" type="presOf" srcId="{49BAA2D3-4647-43B8-90FF-2E0D8F20C846}" destId="{9469EF60-AA89-4269-A28F-C98C359AD3AF}" srcOrd="0" destOrd="0" presId="urn:microsoft.com/office/officeart/2005/8/layout/hierarchy3"/>
    <dgm:cxn modelId="{764A54D4-A212-423D-B8E9-B93165E631AE}" type="presOf" srcId="{0375FEAC-4B88-4D2F-8DE8-BA219A28A920}" destId="{B467F296-6F9C-4E0C-AD31-1FCF5BFCB856}" srcOrd="0" destOrd="0" presId="urn:microsoft.com/office/officeart/2005/8/layout/hierarchy3"/>
    <dgm:cxn modelId="{C7CFF8E3-7961-47D2-925D-8672F74FAB7E}" type="presOf" srcId="{A92F9B28-F4CA-4C27-A455-B59888E03643}" destId="{A32D7040-E2CF-4891-AEEF-A0F64528399F}" srcOrd="0" destOrd="0" presId="urn:microsoft.com/office/officeart/2005/8/layout/hierarchy3"/>
    <dgm:cxn modelId="{FC33DEC4-C277-4471-A96F-3F96B7B354D7}" type="presParOf" srcId="{72A81701-9E8C-4765-BC05-6093C189EB13}" destId="{256D0A4A-7245-47EB-8DFE-26F72EB51CE7}" srcOrd="0" destOrd="0" presId="urn:microsoft.com/office/officeart/2005/8/layout/hierarchy3"/>
    <dgm:cxn modelId="{A1527299-3A1F-4782-A4E5-DDE769AFC5D2}" type="presParOf" srcId="{256D0A4A-7245-47EB-8DFE-26F72EB51CE7}" destId="{EA03D7FE-0667-4FB8-8C14-7977D8819D02}" srcOrd="0" destOrd="0" presId="urn:microsoft.com/office/officeart/2005/8/layout/hierarchy3"/>
    <dgm:cxn modelId="{E8688321-D820-4E2E-B92E-F05F1892333D}" type="presParOf" srcId="{EA03D7FE-0667-4FB8-8C14-7977D8819D02}" destId="{A32D7040-E2CF-4891-AEEF-A0F64528399F}" srcOrd="0" destOrd="0" presId="urn:microsoft.com/office/officeart/2005/8/layout/hierarchy3"/>
    <dgm:cxn modelId="{9584DE6C-806C-49BA-9FB9-C4ACA2A273FA}" type="presParOf" srcId="{EA03D7FE-0667-4FB8-8C14-7977D8819D02}" destId="{011864C3-678B-4B32-9365-A66F8F2119F0}" srcOrd="1" destOrd="0" presId="urn:microsoft.com/office/officeart/2005/8/layout/hierarchy3"/>
    <dgm:cxn modelId="{8C212D17-3124-464E-B3CC-2B0AC18AE6B6}" type="presParOf" srcId="{256D0A4A-7245-47EB-8DFE-26F72EB51CE7}" destId="{888DD1F8-ADB4-42D7-A26E-551AB78CCB86}" srcOrd="1" destOrd="0" presId="urn:microsoft.com/office/officeart/2005/8/layout/hierarchy3"/>
    <dgm:cxn modelId="{E1942A26-8E19-438B-9455-7D720C848FC8}" type="presParOf" srcId="{888DD1F8-ADB4-42D7-A26E-551AB78CCB86}" destId="{B467F296-6F9C-4E0C-AD31-1FCF5BFCB856}" srcOrd="0" destOrd="0" presId="urn:microsoft.com/office/officeart/2005/8/layout/hierarchy3"/>
    <dgm:cxn modelId="{25D5114B-C3E2-4DCB-AD20-B68C66A9E81F}"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Neon</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Ne</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8ECA7251-4FA1-4F2A-B04F-B905166CB929}" srcId="{A92F9B28-F4CA-4C27-A455-B59888E03643}" destId="{49BAA2D3-4647-43B8-90FF-2E0D8F20C846}" srcOrd="0" destOrd="0" parTransId="{0375FEAC-4B88-4D2F-8DE8-BA219A28A920}" sibTransId="{A454BEEA-B488-4CAA-8405-D039374F87E0}"/>
    <dgm:cxn modelId="{C99C4677-33B3-43DF-9440-BD7F8CDC9D23}" type="presOf" srcId="{FB65717A-192B-44A2-83D5-B34EBFB3A3F3}" destId="{72A81701-9E8C-4765-BC05-6093C189EB13}" srcOrd="0" destOrd="0" presId="urn:microsoft.com/office/officeart/2005/8/layout/hierarchy3"/>
    <dgm:cxn modelId="{B0A4A083-9C2E-412C-894D-37C66C0D3AA5}" type="presOf" srcId="{A92F9B28-F4CA-4C27-A455-B59888E03643}" destId="{011864C3-678B-4B32-9365-A66F8F2119F0}" srcOrd="1"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3A73C931-85B5-418D-9F69-15E47E87052B}" type="presOf" srcId="{49BAA2D3-4647-43B8-90FF-2E0D8F20C846}" destId="{9469EF60-AA89-4269-A28F-C98C359AD3AF}" srcOrd="0" destOrd="0" presId="urn:microsoft.com/office/officeart/2005/8/layout/hierarchy3"/>
    <dgm:cxn modelId="{7E37721A-1192-474C-9312-CA0C02717F89}" type="presOf" srcId="{0375FEAC-4B88-4D2F-8DE8-BA219A28A920}" destId="{B467F296-6F9C-4E0C-AD31-1FCF5BFCB856}" srcOrd="0" destOrd="0" presId="urn:microsoft.com/office/officeart/2005/8/layout/hierarchy3"/>
    <dgm:cxn modelId="{90AA3BEB-9F91-4AE4-BE63-67ED038C3E33}" type="presOf" srcId="{A92F9B28-F4CA-4C27-A455-B59888E03643}" destId="{A32D7040-E2CF-4891-AEEF-A0F64528399F}" srcOrd="0" destOrd="0" presId="urn:microsoft.com/office/officeart/2005/8/layout/hierarchy3"/>
    <dgm:cxn modelId="{B09FC410-9C7B-4DA4-83FF-FD96DB67A862}" type="presParOf" srcId="{72A81701-9E8C-4765-BC05-6093C189EB13}" destId="{256D0A4A-7245-47EB-8DFE-26F72EB51CE7}" srcOrd="0" destOrd="0" presId="urn:microsoft.com/office/officeart/2005/8/layout/hierarchy3"/>
    <dgm:cxn modelId="{7F0EA0AB-4E6C-41A4-8009-1528828A98A0}" type="presParOf" srcId="{256D0A4A-7245-47EB-8DFE-26F72EB51CE7}" destId="{EA03D7FE-0667-4FB8-8C14-7977D8819D02}" srcOrd="0" destOrd="0" presId="urn:microsoft.com/office/officeart/2005/8/layout/hierarchy3"/>
    <dgm:cxn modelId="{4716DEAC-AF99-4462-B3BD-8DD0C0C02C46}" type="presParOf" srcId="{EA03D7FE-0667-4FB8-8C14-7977D8819D02}" destId="{A32D7040-E2CF-4891-AEEF-A0F64528399F}" srcOrd="0" destOrd="0" presId="urn:microsoft.com/office/officeart/2005/8/layout/hierarchy3"/>
    <dgm:cxn modelId="{11514BB5-1C35-4DB2-B254-213B8EB46E55}" type="presParOf" srcId="{EA03D7FE-0667-4FB8-8C14-7977D8819D02}" destId="{011864C3-678B-4B32-9365-A66F8F2119F0}" srcOrd="1" destOrd="0" presId="urn:microsoft.com/office/officeart/2005/8/layout/hierarchy3"/>
    <dgm:cxn modelId="{2C729E18-3001-4E00-B3A9-B2AD48417658}" type="presParOf" srcId="{256D0A4A-7245-47EB-8DFE-26F72EB51CE7}" destId="{888DD1F8-ADB4-42D7-A26E-551AB78CCB86}" srcOrd="1" destOrd="0" presId="urn:microsoft.com/office/officeart/2005/8/layout/hierarchy3"/>
    <dgm:cxn modelId="{534782BF-A3E8-4387-AB08-B1D3BEC80B57}" type="presParOf" srcId="{888DD1F8-ADB4-42D7-A26E-551AB78CCB86}" destId="{B467F296-6F9C-4E0C-AD31-1FCF5BFCB856}" srcOrd="0" destOrd="0" presId="urn:microsoft.com/office/officeart/2005/8/layout/hierarchy3"/>
    <dgm:cxn modelId="{DE2CD8D1-5D0F-4D90-B3AF-0C8655663EB9}"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Sodium</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Na</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8ECA7251-4FA1-4F2A-B04F-B905166CB929}" srcId="{A92F9B28-F4CA-4C27-A455-B59888E03643}" destId="{49BAA2D3-4647-43B8-90FF-2E0D8F20C846}" srcOrd="0" destOrd="0" parTransId="{0375FEAC-4B88-4D2F-8DE8-BA219A28A920}" sibTransId="{A454BEEA-B488-4CAA-8405-D039374F87E0}"/>
    <dgm:cxn modelId="{15506335-2A34-48A4-A37B-FA674EC1A35D}" type="presOf" srcId="{FB65717A-192B-44A2-83D5-B34EBFB3A3F3}" destId="{72A81701-9E8C-4765-BC05-6093C189EB13}" srcOrd="0" destOrd="0" presId="urn:microsoft.com/office/officeart/2005/8/layout/hierarchy3"/>
    <dgm:cxn modelId="{F0D2F6BC-90D1-470C-8133-AE4330F4B8A0}" type="presOf" srcId="{49BAA2D3-4647-43B8-90FF-2E0D8F20C846}" destId="{9469EF60-AA89-4269-A28F-C98C359AD3AF}" srcOrd="0"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7FF9B1E8-15DE-44E8-A323-DC3715CCE369}" type="presOf" srcId="{A92F9B28-F4CA-4C27-A455-B59888E03643}" destId="{A32D7040-E2CF-4891-AEEF-A0F64528399F}" srcOrd="0" destOrd="0" presId="urn:microsoft.com/office/officeart/2005/8/layout/hierarchy3"/>
    <dgm:cxn modelId="{64C85C05-258D-4C7B-9AEC-0CC6727129E8}" type="presOf" srcId="{A92F9B28-F4CA-4C27-A455-B59888E03643}" destId="{011864C3-678B-4B32-9365-A66F8F2119F0}" srcOrd="1" destOrd="0" presId="urn:microsoft.com/office/officeart/2005/8/layout/hierarchy3"/>
    <dgm:cxn modelId="{93181911-D3DF-44B2-9BB7-FEB222860CB3}" type="presOf" srcId="{0375FEAC-4B88-4D2F-8DE8-BA219A28A920}" destId="{B467F296-6F9C-4E0C-AD31-1FCF5BFCB856}" srcOrd="0" destOrd="0" presId="urn:microsoft.com/office/officeart/2005/8/layout/hierarchy3"/>
    <dgm:cxn modelId="{1C3AF779-5DF7-4ACC-8C52-2273BD4E04D6}" type="presParOf" srcId="{72A81701-9E8C-4765-BC05-6093C189EB13}" destId="{256D0A4A-7245-47EB-8DFE-26F72EB51CE7}" srcOrd="0" destOrd="0" presId="urn:microsoft.com/office/officeart/2005/8/layout/hierarchy3"/>
    <dgm:cxn modelId="{65E6A013-64D0-49A4-AC10-EFDC20D0669F}" type="presParOf" srcId="{256D0A4A-7245-47EB-8DFE-26F72EB51CE7}" destId="{EA03D7FE-0667-4FB8-8C14-7977D8819D02}" srcOrd="0" destOrd="0" presId="urn:microsoft.com/office/officeart/2005/8/layout/hierarchy3"/>
    <dgm:cxn modelId="{C381D766-30FE-4614-A83C-2338D1421CAA}" type="presParOf" srcId="{EA03D7FE-0667-4FB8-8C14-7977D8819D02}" destId="{A32D7040-E2CF-4891-AEEF-A0F64528399F}" srcOrd="0" destOrd="0" presId="urn:microsoft.com/office/officeart/2005/8/layout/hierarchy3"/>
    <dgm:cxn modelId="{46D19CED-05ED-4138-82F7-A03BB91B3DD6}" type="presParOf" srcId="{EA03D7FE-0667-4FB8-8C14-7977D8819D02}" destId="{011864C3-678B-4B32-9365-A66F8F2119F0}" srcOrd="1" destOrd="0" presId="urn:microsoft.com/office/officeart/2005/8/layout/hierarchy3"/>
    <dgm:cxn modelId="{434E1C62-7609-437F-96E9-83DCE3226755}" type="presParOf" srcId="{256D0A4A-7245-47EB-8DFE-26F72EB51CE7}" destId="{888DD1F8-ADB4-42D7-A26E-551AB78CCB86}" srcOrd="1" destOrd="0" presId="urn:microsoft.com/office/officeart/2005/8/layout/hierarchy3"/>
    <dgm:cxn modelId="{0343D08F-04F1-4686-A8E6-908372A3B0E9}" type="presParOf" srcId="{888DD1F8-ADB4-42D7-A26E-551AB78CCB86}" destId="{B467F296-6F9C-4E0C-AD31-1FCF5BFCB856}" srcOrd="0" destOrd="0" presId="urn:microsoft.com/office/officeart/2005/8/layout/hierarchy3"/>
    <dgm:cxn modelId="{54B07699-63E1-4DEB-8EBF-32C647CD31C6}"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Magnesium</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Mg</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8ECA7251-4FA1-4F2A-B04F-B905166CB929}" srcId="{A92F9B28-F4CA-4C27-A455-B59888E03643}" destId="{49BAA2D3-4647-43B8-90FF-2E0D8F20C846}" srcOrd="0" destOrd="0" parTransId="{0375FEAC-4B88-4D2F-8DE8-BA219A28A920}" sibTransId="{A454BEEA-B488-4CAA-8405-D039374F87E0}"/>
    <dgm:cxn modelId="{4CEBB426-0D9F-4D80-9EA1-E034F63F5B53}" type="presOf" srcId="{FB65717A-192B-44A2-83D5-B34EBFB3A3F3}" destId="{72A81701-9E8C-4765-BC05-6093C189EB13}" srcOrd="0" destOrd="0" presId="urn:microsoft.com/office/officeart/2005/8/layout/hierarchy3"/>
    <dgm:cxn modelId="{982E86AC-3551-460D-A32E-75B1321E9F61}" type="presOf" srcId="{49BAA2D3-4647-43B8-90FF-2E0D8F20C846}" destId="{9469EF60-AA89-4269-A28F-C98C359AD3AF}" srcOrd="0"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AC76143F-C7FA-4345-9681-D844FB5CE2B9}" type="presOf" srcId="{0375FEAC-4B88-4D2F-8DE8-BA219A28A920}" destId="{B467F296-6F9C-4E0C-AD31-1FCF5BFCB856}" srcOrd="0" destOrd="0" presId="urn:microsoft.com/office/officeart/2005/8/layout/hierarchy3"/>
    <dgm:cxn modelId="{D52B0EEB-8A16-448D-9771-AFCCABD4B151}" type="presOf" srcId="{A92F9B28-F4CA-4C27-A455-B59888E03643}" destId="{011864C3-678B-4B32-9365-A66F8F2119F0}" srcOrd="1" destOrd="0" presId="urn:microsoft.com/office/officeart/2005/8/layout/hierarchy3"/>
    <dgm:cxn modelId="{9DAE3BCB-1B8D-4E8D-878C-800246974094}" type="presOf" srcId="{A92F9B28-F4CA-4C27-A455-B59888E03643}" destId="{A32D7040-E2CF-4891-AEEF-A0F64528399F}" srcOrd="0" destOrd="0" presId="urn:microsoft.com/office/officeart/2005/8/layout/hierarchy3"/>
    <dgm:cxn modelId="{52468CA8-5D83-4351-A271-084AF902CFCF}" type="presParOf" srcId="{72A81701-9E8C-4765-BC05-6093C189EB13}" destId="{256D0A4A-7245-47EB-8DFE-26F72EB51CE7}" srcOrd="0" destOrd="0" presId="urn:microsoft.com/office/officeart/2005/8/layout/hierarchy3"/>
    <dgm:cxn modelId="{CCF7F359-A7E1-4E30-9F75-924F5CF4B5BD}" type="presParOf" srcId="{256D0A4A-7245-47EB-8DFE-26F72EB51CE7}" destId="{EA03D7FE-0667-4FB8-8C14-7977D8819D02}" srcOrd="0" destOrd="0" presId="urn:microsoft.com/office/officeart/2005/8/layout/hierarchy3"/>
    <dgm:cxn modelId="{D6505098-A802-4073-A3E6-E6EAD23E5E6A}" type="presParOf" srcId="{EA03D7FE-0667-4FB8-8C14-7977D8819D02}" destId="{A32D7040-E2CF-4891-AEEF-A0F64528399F}" srcOrd="0" destOrd="0" presId="urn:microsoft.com/office/officeart/2005/8/layout/hierarchy3"/>
    <dgm:cxn modelId="{C3D7FA8E-607E-4840-95FC-B0A07DEA9DEC}" type="presParOf" srcId="{EA03D7FE-0667-4FB8-8C14-7977D8819D02}" destId="{011864C3-678B-4B32-9365-A66F8F2119F0}" srcOrd="1" destOrd="0" presId="urn:microsoft.com/office/officeart/2005/8/layout/hierarchy3"/>
    <dgm:cxn modelId="{5165126E-73DC-4CAB-ACDE-24BA899FE6E2}" type="presParOf" srcId="{256D0A4A-7245-47EB-8DFE-26F72EB51CE7}" destId="{888DD1F8-ADB4-42D7-A26E-551AB78CCB86}" srcOrd="1" destOrd="0" presId="urn:microsoft.com/office/officeart/2005/8/layout/hierarchy3"/>
    <dgm:cxn modelId="{F5D2C200-EEAC-4A83-8483-259D6062B955}" type="presParOf" srcId="{888DD1F8-ADB4-42D7-A26E-551AB78CCB86}" destId="{B467F296-6F9C-4E0C-AD31-1FCF5BFCB856}" srcOrd="0" destOrd="0" presId="urn:microsoft.com/office/officeart/2005/8/layout/hierarchy3"/>
    <dgm:cxn modelId="{D66D7E4D-0850-4ADD-B96C-EA5A17F42215}"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Aluminum</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Al</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8ECA7251-4FA1-4F2A-B04F-B905166CB929}" srcId="{A92F9B28-F4CA-4C27-A455-B59888E03643}" destId="{49BAA2D3-4647-43B8-90FF-2E0D8F20C846}" srcOrd="0" destOrd="0" parTransId="{0375FEAC-4B88-4D2F-8DE8-BA219A28A920}" sibTransId="{A454BEEA-B488-4CAA-8405-D039374F87E0}"/>
    <dgm:cxn modelId="{30D8B4F8-F0D1-4278-AFE4-C30A7AA99F99}" type="presOf" srcId="{A92F9B28-F4CA-4C27-A455-B59888E03643}" destId="{011864C3-678B-4B32-9365-A66F8F2119F0}" srcOrd="1" destOrd="0" presId="urn:microsoft.com/office/officeart/2005/8/layout/hierarchy3"/>
    <dgm:cxn modelId="{6FF77F98-E513-4542-8FFD-2D3085049D03}" type="presOf" srcId="{FB65717A-192B-44A2-83D5-B34EBFB3A3F3}" destId="{72A81701-9E8C-4765-BC05-6093C189EB13}" srcOrd="0"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7751BD23-CDA4-4FCA-9DEC-69EEE64BDF56}" type="presOf" srcId="{0375FEAC-4B88-4D2F-8DE8-BA219A28A920}" destId="{B467F296-6F9C-4E0C-AD31-1FCF5BFCB856}" srcOrd="0" destOrd="0" presId="urn:microsoft.com/office/officeart/2005/8/layout/hierarchy3"/>
    <dgm:cxn modelId="{E9347CF8-920C-46A9-B265-5779E4E4784A}" type="presOf" srcId="{49BAA2D3-4647-43B8-90FF-2E0D8F20C846}" destId="{9469EF60-AA89-4269-A28F-C98C359AD3AF}" srcOrd="0" destOrd="0" presId="urn:microsoft.com/office/officeart/2005/8/layout/hierarchy3"/>
    <dgm:cxn modelId="{B178B2A1-A26A-4B8F-BA7A-4DBA41E41B85}" type="presOf" srcId="{A92F9B28-F4CA-4C27-A455-B59888E03643}" destId="{A32D7040-E2CF-4891-AEEF-A0F64528399F}" srcOrd="0" destOrd="0" presId="urn:microsoft.com/office/officeart/2005/8/layout/hierarchy3"/>
    <dgm:cxn modelId="{E4670886-A5AC-4194-B161-B56DA3304190}" type="presParOf" srcId="{72A81701-9E8C-4765-BC05-6093C189EB13}" destId="{256D0A4A-7245-47EB-8DFE-26F72EB51CE7}" srcOrd="0" destOrd="0" presId="urn:microsoft.com/office/officeart/2005/8/layout/hierarchy3"/>
    <dgm:cxn modelId="{BC2FB88D-3232-4866-88CD-D5D9673AF8D5}" type="presParOf" srcId="{256D0A4A-7245-47EB-8DFE-26F72EB51CE7}" destId="{EA03D7FE-0667-4FB8-8C14-7977D8819D02}" srcOrd="0" destOrd="0" presId="urn:microsoft.com/office/officeart/2005/8/layout/hierarchy3"/>
    <dgm:cxn modelId="{43728038-401C-4E23-8887-1474B43501CF}" type="presParOf" srcId="{EA03D7FE-0667-4FB8-8C14-7977D8819D02}" destId="{A32D7040-E2CF-4891-AEEF-A0F64528399F}" srcOrd="0" destOrd="0" presId="urn:microsoft.com/office/officeart/2005/8/layout/hierarchy3"/>
    <dgm:cxn modelId="{0C45E85D-CC54-4FE2-A4CD-BDBE8059D2A8}" type="presParOf" srcId="{EA03D7FE-0667-4FB8-8C14-7977D8819D02}" destId="{011864C3-678B-4B32-9365-A66F8F2119F0}" srcOrd="1" destOrd="0" presId="urn:microsoft.com/office/officeart/2005/8/layout/hierarchy3"/>
    <dgm:cxn modelId="{E0C19958-52B4-4D6A-AF7D-3CB74C2F8D44}" type="presParOf" srcId="{256D0A4A-7245-47EB-8DFE-26F72EB51CE7}" destId="{888DD1F8-ADB4-42D7-A26E-551AB78CCB86}" srcOrd="1" destOrd="0" presId="urn:microsoft.com/office/officeart/2005/8/layout/hierarchy3"/>
    <dgm:cxn modelId="{E8727D9E-0050-4194-B941-D246B10B214B}" type="presParOf" srcId="{888DD1F8-ADB4-42D7-A26E-551AB78CCB86}" destId="{B467F296-6F9C-4E0C-AD31-1FCF5BFCB856}" srcOrd="0" destOrd="0" presId="urn:microsoft.com/office/officeart/2005/8/layout/hierarchy3"/>
    <dgm:cxn modelId="{1850D0F1-E624-438D-A2D9-AC9E34FE2284}"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Silicon</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Si</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34EBCEBB-27E5-47F3-B666-3039F62E7969}" type="presOf" srcId="{A92F9B28-F4CA-4C27-A455-B59888E03643}" destId="{011864C3-678B-4B32-9365-A66F8F2119F0}" srcOrd="1" destOrd="0" presId="urn:microsoft.com/office/officeart/2005/8/layout/hierarchy3"/>
    <dgm:cxn modelId="{8ECA7251-4FA1-4F2A-B04F-B905166CB929}" srcId="{A92F9B28-F4CA-4C27-A455-B59888E03643}" destId="{49BAA2D3-4647-43B8-90FF-2E0D8F20C846}" srcOrd="0" destOrd="0" parTransId="{0375FEAC-4B88-4D2F-8DE8-BA219A28A920}" sibTransId="{A454BEEA-B488-4CAA-8405-D039374F87E0}"/>
    <dgm:cxn modelId="{0E064CF5-D435-4CD8-B490-481B12259AD3}" type="presOf" srcId="{0375FEAC-4B88-4D2F-8DE8-BA219A28A920}" destId="{B467F296-6F9C-4E0C-AD31-1FCF5BFCB856}" srcOrd="0" destOrd="0" presId="urn:microsoft.com/office/officeart/2005/8/layout/hierarchy3"/>
    <dgm:cxn modelId="{45188AA0-D2CD-4058-9FB2-98E2D5AC7416}" type="presOf" srcId="{FB65717A-192B-44A2-83D5-B34EBFB3A3F3}" destId="{72A81701-9E8C-4765-BC05-6093C189EB13}" srcOrd="0" destOrd="0" presId="urn:microsoft.com/office/officeart/2005/8/layout/hierarchy3"/>
    <dgm:cxn modelId="{6FDD0E9C-AF8B-411C-B37A-D5B6A18B3E1D}" type="presOf" srcId="{A92F9B28-F4CA-4C27-A455-B59888E03643}" destId="{A32D7040-E2CF-4891-AEEF-A0F64528399F}" srcOrd="0"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EA62971A-D1E1-4B77-97EA-764FBC973848}" type="presOf" srcId="{49BAA2D3-4647-43B8-90FF-2E0D8F20C846}" destId="{9469EF60-AA89-4269-A28F-C98C359AD3AF}" srcOrd="0" destOrd="0" presId="urn:microsoft.com/office/officeart/2005/8/layout/hierarchy3"/>
    <dgm:cxn modelId="{BA869C92-BB86-4640-BDCF-D7CE3224DA11}" type="presParOf" srcId="{72A81701-9E8C-4765-BC05-6093C189EB13}" destId="{256D0A4A-7245-47EB-8DFE-26F72EB51CE7}" srcOrd="0" destOrd="0" presId="urn:microsoft.com/office/officeart/2005/8/layout/hierarchy3"/>
    <dgm:cxn modelId="{26FCF563-416C-4340-B74E-E11C590D9C7E}" type="presParOf" srcId="{256D0A4A-7245-47EB-8DFE-26F72EB51CE7}" destId="{EA03D7FE-0667-4FB8-8C14-7977D8819D02}" srcOrd="0" destOrd="0" presId="urn:microsoft.com/office/officeart/2005/8/layout/hierarchy3"/>
    <dgm:cxn modelId="{54F62205-DCD0-4970-A967-932FCD9B3F67}" type="presParOf" srcId="{EA03D7FE-0667-4FB8-8C14-7977D8819D02}" destId="{A32D7040-E2CF-4891-AEEF-A0F64528399F}" srcOrd="0" destOrd="0" presId="urn:microsoft.com/office/officeart/2005/8/layout/hierarchy3"/>
    <dgm:cxn modelId="{28E213A5-2679-48F9-B183-A14B51C21CAF}" type="presParOf" srcId="{EA03D7FE-0667-4FB8-8C14-7977D8819D02}" destId="{011864C3-678B-4B32-9365-A66F8F2119F0}" srcOrd="1" destOrd="0" presId="urn:microsoft.com/office/officeart/2005/8/layout/hierarchy3"/>
    <dgm:cxn modelId="{C906DD93-CB3F-4051-9ACC-3111BDCCE2CA}" type="presParOf" srcId="{256D0A4A-7245-47EB-8DFE-26F72EB51CE7}" destId="{888DD1F8-ADB4-42D7-A26E-551AB78CCB86}" srcOrd="1" destOrd="0" presId="urn:microsoft.com/office/officeart/2005/8/layout/hierarchy3"/>
    <dgm:cxn modelId="{B4882877-944A-4F1A-9FE0-5764A44250A5}" type="presParOf" srcId="{888DD1F8-ADB4-42D7-A26E-551AB78CCB86}" destId="{B467F296-6F9C-4E0C-AD31-1FCF5BFCB856}" srcOrd="0" destOrd="0" presId="urn:microsoft.com/office/officeart/2005/8/layout/hierarchy3"/>
    <dgm:cxn modelId="{F0155876-7777-47BC-B1EB-747722F1A6E9}"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Phosphorous</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P</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E84B89C3-05DA-4D18-BFDD-79EB62431F90}" type="presOf" srcId="{FB65717A-192B-44A2-83D5-B34EBFB3A3F3}" destId="{72A81701-9E8C-4765-BC05-6093C189EB13}" srcOrd="0" destOrd="0" presId="urn:microsoft.com/office/officeart/2005/8/layout/hierarchy3"/>
    <dgm:cxn modelId="{8ECA7251-4FA1-4F2A-B04F-B905166CB929}" srcId="{A92F9B28-F4CA-4C27-A455-B59888E03643}" destId="{49BAA2D3-4647-43B8-90FF-2E0D8F20C846}" srcOrd="0" destOrd="0" parTransId="{0375FEAC-4B88-4D2F-8DE8-BA219A28A920}" sibTransId="{A454BEEA-B488-4CAA-8405-D039374F87E0}"/>
    <dgm:cxn modelId="{301D765E-88B8-44C9-B7CA-2F16D414E162}" type="presOf" srcId="{A92F9B28-F4CA-4C27-A455-B59888E03643}" destId="{A32D7040-E2CF-4891-AEEF-A0F64528399F}" srcOrd="0" destOrd="0" presId="urn:microsoft.com/office/officeart/2005/8/layout/hierarchy3"/>
    <dgm:cxn modelId="{50432B99-77F8-4CCB-9886-2E4B571E3C16}" type="presOf" srcId="{0375FEAC-4B88-4D2F-8DE8-BA219A28A920}" destId="{B467F296-6F9C-4E0C-AD31-1FCF5BFCB856}" srcOrd="0"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8E6F27B0-F2C1-42D2-87DB-DCE4E58EF1CC}" type="presOf" srcId="{A92F9B28-F4CA-4C27-A455-B59888E03643}" destId="{011864C3-678B-4B32-9365-A66F8F2119F0}" srcOrd="1" destOrd="0" presId="urn:microsoft.com/office/officeart/2005/8/layout/hierarchy3"/>
    <dgm:cxn modelId="{478C553E-6155-4F85-8A9B-BE8701C96412}" type="presOf" srcId="{49BAA2D3-4647-43B8-90FF-2E0D8F20C846}" destId="{9469EF60-AA89-4269-A28F-C98C359AD3AF}" srcOrd="0" destOrd="0" presId="urn:microsoft.com/office/officeart/2005/8/layout/hierarchy3"/>
    <dgm:cxn modelId="{3EDCE705-AEA2-4F24-9F46-134456D7642E}" type="presParOf" srcId="{72A81701-9E8C-4765-BC05-6093C189EB13}" destId="{256D0A4A-7245-47EB-8DFE-26F72EB51CE7}" srcOrd="0" destOrd="0" presId="urn:microsoft.com/office/officeart/2005/8/layout/hierarchy3"/>
    <dgm:cxn modelId="{7A32176A-F69E-4E38-A588-6EB4457728CC}" type="presParOf" srcId="{256D0A4A-7245-47EB-8DFE-26F72EB51CE7}" destId="{EA03D7FE-0667-4FB8-8C14-7977D8819D02}" srcOrd="0" destOrd="0" presId="urn:microsoft.com/office/officeart/2005/8/layout/hierarchy3"/>
    <dgm:cxn modelId="{94F25929-6568-47CB-B0E6-04461A4345EB}" type="presParOf" srcId="{EA03D7FE-0667-4FB8-8C14-7977D8819D02}" destId="{A32D7040-E2CF-4891-AEEF-A0F64528399F}" srcOrd="0" destOrd="0" presId="urn:microsoft.com/office/officeart/2005/8/layout/hierarchy3"/>
    <dgm:cxn modelId="{BA27A3C7-9CF4-4306-8F4F-5D301788FE7C}" type="presParOf" srcId="{EA03D7FE-0667-4FB8-8C14-7977D8819D02}" destId="{011864C3-678B-4B32-9365-A66F8F2119F0}" srcOrd="1" destOrd="0" presId="urn:microsoft.com/office/officeart/2005/8/layout/hierarchy3"/>
    <dgm:cxn modelId="{1DAE8D48-46BA-4BAE-91BF-B8C43175B36C}" type="presParOf" srcId="{256D0A4A-7245-47EB-8DFE-26F72EB51CE7}" destId="{888DD1F8-ADB4-42D7-A26E-551AB78CCB86}" srcOrd="1" destOrd="0" presId="urn:microsoft.com/office/officeart/2005/8/layout/hierarchy3"/>
    <dgm:cxn modelId="{33C47A0B-260C-4E7C-A27B-8C859259FCDD}" type="presParOf" srcId="{888DD1F8-ADB4-42D7-A26E-551AB78CCB86}" destId="{B467F296-6F9C-4E0C-AD31-1FCF5BFCB856}" srcOrd="0" destOrd="0" presId="urn:microsoft.com/office/officeart/2005/8/layout/hierarchy3"/>
    <dgm:cxn modelId="{4AB9627B-D034-4BCE-AA37-7A04A8C102C0}"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Sulfur</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S</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8ECA7251-4FA1-4F2A-B04F-B905166CB929}" srcId="{A92F9B28-F4CA-4C27-A455-B59888E03643}" destId="{49BAA2D3-4647-43B8-90FF-2E0D8F20C846}" srcOrd="0" destOrd="0" parTransId="{0375FEAC-4B88-4D2F-8DE8-BA219A28A920}" sibTransId="{A454BEEA-B488-4CAA-8405-D039374F87E0}"/>
    <dgm:cxn modelId="{FAAF2692-60C9-4B33-9AAD-9BFEC3A4A66F}" type="presOf" srcId="{A92F9B28-F4CA-4C27-A455-B59888E03643}" destId="{011864C3-678B-4B32-9365-A66F8F2119F0}" srcOrd="1"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CCB17C0D-908D-4078-A903-2B4124D3E9C3}" type="presOf" srcId="{0375FEAC-4B88-4D2F-8DE8-BA219A28A920}" destId="{B467F296-6F9C-4E0C-AD31-1FCF5BFCB856}" srcOrd="0" destOrd="0" presId="urn:microsoft.com/office/officeart/2005/8/layout/hierarchy3"/>
    <dgm:cxn modelId="{13169858-A429-4501-936B-7F330321841F}" type="presOf" srcId="{49BAA2D3-4647-43B8-90FF-2E0D8F20C846}" destId="{9469EF60-AA89-4269-A28F-C98C359AD3AF}" srcOrd="0" destOrd="0" presId="urn:microsoft.com/office/officeart/2005/8/layout/hierarchy3"/>
    <dgm:cxn modelId="{01182EFE-A5BC-46CA-A8B0-C18E69C9DF08}" type="presOf" srcId="{FB65717A-192B-44A2-83D5-B34EBFB3A3F3}" destId="{72A81701-9E8C-4765-BC05-6093C189EB13}" srcOrd="0" destOrd="0" presId="urn:microsoft.com/office/officeart/2005/8/layout/hierarchy3"/>
    <dgm:cxn modelId="{3623070E-F39F-4996-B0B3-73146B7611EE}" type="presOf" srcId="{A92F9B28-F4CA-4C27-A455-B59888E03643}" destId="{A32D7040-E2CF-4891-AEEF-A0F64528399F}" srcOrd="0" destOrd="0" presId="urn:microsoft.com/office/officeart/2005/8/layout/hierarchy3"/>
    <dgm:cxn modelId="{2B2FB15A-DF89-456E-9712-06CFB66743CA}" type="presParOf" srcId="{72A81701-9E8C-4765-BC05-6093C189EB13}" destId="{256D0A4A-7245-47EB-8DFE-26F72EB51CE7}" srcOrd="0" destOrd="0" presId="urn:microsoft.com/office/officeart/2005/8/layout/hierarchy3"/>
    <dgm:cxn modelId="{0A115F81-3801-405E-BF66-D005FB33EC61}" type="presParOf" srcId="{256D0A4A-7245-47EB-8DFE-26F72EB51CE7}" destId="{EA03D7FE-0667-4FB8-8C14-7977D8819D02}" srcOrd="0" destOrd="0" presId="urn:microsoft.com/office/officeart/2005/8/layout/hierarchy3"/>
    <dgm:cxn modelId="{3F524A98-C1CE-4C5A-AE53-2488FA99C218}" type="presParOf" srcId="{EA03D7FE-0667-4FB8-8C14-7977D8819D02}" destId="{A32D7040-E2CF-4891-AEEF-A0F64528399F}" srcOrd="0" destOrd="0" presId="urn:microsoft.com/office/officeart/2005/8/layout/hierarchy3"/>
    <dgm:cxn modelId="{F1654FD2-255A-4B1D-9A3B-100C580E981B}" type="presParOf" srcId="{EA03D7FE-0667-4FB8-8C14-7977D8819D02}" destId="{011864C3-678B-4B32-9365-A66F8F2119F0}" srcOrd="1" destOrd="0" presId="urn:microsoft.com/office/officeart/2005/8/layout/hierarchy3"/>
    <dgm:cxn modelId="{B86F65FC-1B62-44CF-845D-43423BC4AA9C}" type="presParOf" srcId="{256D0A4A-7245-47EB-8DFE-26F72EB51CE7}" destId="{888DD1F8-ADB4-42D7-A26E-551AB78CCB86}" srcOrd="1" destOrd="0" presId="urn:microsoft.com/office/officeart/2005/8/layout/hierarchy3"/>
    <dgm:cxn modelId="{47B30E4F-EBBB-46FC-8E44-B0E24425F53F}" type="presParOf" srcId="{888DD1F8-ADB4-42D7-A26E-551AB78CCB86}" destId="{B467F296-6F9C-4E0C-AD31-1FCF5BFCB856}" srcOrd="0" destOrd="0" presId="urn:microsoft.com/office/officeart/2005/8/layout/hierarchy3"/>
    <dgm:cxn modelId="{7B2D6DB2-7E63-4715-A971-CC802D8603BD}"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Chlorine</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err="1" smtClean="0"/>
            <a:t>Cl</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8ECA7251-4FA1-4F2A-B04F-B905166CB929}" srcId="{A92F9B28-F4CA-4C27-A455-B59888E03643}" destId="{49BAA2D3-4647-43B8-90FF-2E0D8F20C846}" srcOrd="0" destOrd="0" parTransId="{0375FEAC-4B88-4D2F-8DE8-BA219A28A920}" sibTransId="{A454BEEA-B488-4CAA-8405-D039374F87E0}"/>
    <dgm:cxn modelId="{B3145113-1B5E-4C0D-A19C-538C4FB8A0A7}" type="presOf" srcId="{A92F9B28-F4CA-4C27-A455-B59888E03643}" destId="{011864C3-678B-4B32-9365-A66F8F2119F0}" srcOrd="1"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4302F3A9-FFD0-4E9B-8362-BEB4FFF3C2FA}" type="presOf" srcId="{0375FEAC-4B88-4D2F-8DE8-BA219A28A920}" destId="{B467F296-6F9C-4E0C-AD31-1FCF5BFCB856}" srcOrd="0" destOrd="0" presId="urn:microsoft.com/office/officeart/2005/8/layout/hierarchy3"/>
    <dgm:cxn modelId="{5956D67D-7EAF-4D03-B448-D213E15CF3FD}" type="presOf" srcId="{49BAA2D3-4647-43B8-90FF-2E0D8F20C846}" destId="{9469EF60-AA89-4269-A28F-C98C359AD3AF}" srcOrd="0" destOrd="0" presId="urn:microsoft.com/office/officeart/2005/8/layout/hierarchy3"/>
    <dgm:cxn modelId="{B4BCDC91-48C4-4339-BB91-283F195F54FF}" type="presOf" srcId="{FB65717A-192B-44A2-83D5-B34EBFB3A3F3}" destId="{72A81701-9E8C-4765-BC05-6093C189EB13}" srcOrd="0" destOrd="0" presId="urn:microsoft.com/office/officeart/2005/8/layout/hierarchy3"/>
    <dgm:cxn modelId="{608B193C-0953-410C-9261-E715EBF37703}" type="presOf" srcId="{A92F9B28-F4CA-4C27-A455-B59888E03643}" destId="{A32D7040-E2CF-4891-AEEF-A0F64528399F}" srcOrd="0" destOrd="0" presId="urn:microsoft.com/office/officeart/2005/8/layout/hierarchy3"/>
    <dgm:cxn modelId="{9384838F-73F2-4A64-89A3-F69AF1C7C85D}" type="presParOf" srcId="{72A81701-9E8C-4765-BC05-6093C189EB13}" destId="{256D0A4A-7245-47EB-8DFE-26F72EB51CE7}" srcOrd="0" destOrd="0" presId="urn:microsoft.com/office/officeart/2005/8/layout/hierarchy3"/>
    <dgm:cxn modelId="{8375EFDF-9A29-4246-A561-E36F09690CCF}" type="presParOf" srcId="{256D0A4A-7245-47EB-8DFE-26F72EB51CE7}" destId="{EA03D7FE-0667-4FB8-8C14-7977D8819D02}" srcOrd="0" destOrd="0" presId="urn:microsoft.com/office/officeart/2005/8/layout/hierarchy3"/>
    <dgm:cxn modelId="{D30F529C-206D-4F6C-A76E-C7A647C3BEA1}" type="presParOf" srcId="{EA03D7FE-0667-4FB8-8C14-7977D8819D02}" destId="{A32D7040-E2CF-4891-AEEF-A0F64528399F}" srcOrd="0" destOrd="0" presId="urn:microsoft.com/office/officeart/2005/8/layout/hierarchy3"/>
    <dgm:cxn modelId="{7FBC2ACC-6A3B-4795-9736-5B090080F06E}" type="presParOf" srcId="{EA03D7FE-0667-4FB8-8C14-7977D8819D02}" destId="{011864C3-678B-4B32-9365-A66F8F2119F0}" srcOrd="1" destOrd="0" presId="urn:microsoft.com/office/officeart/2005/8/layout/hierarchy3"/>
    <dgm:cxn modelId="{C33F6496-E697-4D21-8E22-86574D74FB38}" type="presParOf" srcId="{256D0A4A-7245-47EB-8DFE-26F72EB51CE7}" destId="{888DD1F8-ADB4-42D7-A26E-551AB78CCB86}" srcOrd="1" destOrd="0" presId="urn:microsoft.com/office/officeart/2005/8/layout/hierarchy3"/>
    <dgm:cxn modelId="{EDDF43B4-67B3-4284-A766-263A78CA23CE}" type="presParOf" srcId="{888DD1F8-ADB4-42D7-A26E-551AB78CCB86}" destId="{B467F296-6F9C-4E0C-AD31-1FCF5BFCB856}" srcOrd="0" destOrd="0" presId="urn:microsoft.com/office/officeart/2005/8/layout/hierarchy3"/>
    <dgm:cxn modelId="{B8E57A5E-4A38-4D22-A5B5-7C88947F6C82}"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0E06B85-DC93-444E-BF06-F96467F84C8A}" type="doc">
      <dgm:prSet loTypeId="urn:microsoft.com/office/officeart/2005/8/layout/gear1" loCatId="process" qsTypeId="urn:microsoft.com/office/officeart/2005/8/quickstyle/simple1" qsCatId="simple" csTypeId="urn:microsoft.com/office/officeart/2005/8/colors/accent1_2" csCatId="accent1" phldr="1"/>
      <dgm:spPr/>
      <dgm:t>
        <a:bodyPr/>
        <a:lstStyle/>
        <a:p>
          <a:endParaRPr lang="en-US"/>
        </a:p>
      </dgm:t>
    </dgm:pt>
    <dgm:pt modelId="{94B0C250-E65C-4D5C-A11E-CB5376706478}">
      <dgm:prSet custT="1">
        <dgm:style>
          <a:lnRef idx="0">
            <a:schemeClr val="accent4"/>
          </a:lnRef>
          <a:fillRef idx="3">
            <a:schemeClr val="accent4"/>
          </a:fillRef>
          <a:effectRef idx="3">
            <a:schemeClr val="accent4"/>
          </a:effectRef>
          <a:fontRef idx="minor">
            <a:schemeClr val="lt1"/>
          </a:fontRef>
        </dgm:style>
      </dgm:prSet>
      <dgm:spPr>
        <a:ln>
          <a:solidFill>
            <a:schemeClr val="bg2"/>
          </a:solidFill>
        </a:ln>
      </dgm:spPr>
      <dgm:t>
        <a:bodyPr>
          <a:sp3d extrusionH="57150">
            <a:bevelT w="82550" h="38100" prst="coolSlant"/>
          </a:sp3d>
        </a:bodyPr>
        <a:lstStyle/>
        <a:p>
          <a:pPr rtl="0"/>
          <a:r>
            <a:rPr lang="en-US" sz="2400" b="1" kern="1200" dirty="0" smtClean="0">
              <a:ln>
                <a:solidFill>
                  <a:schemeClr val="tx1"/>
                </a:solidFill>
              </a:ln>
              <a:solidFill>
                <a:srgbClr val="D8ECA6"/>
              </a:solidFill>
              <a:effectLst>
                <a:outerShdw blurRad="50800" dist="228600" dir="2700000" algn="tl" rotWithShape="0">
                  <a:prstClr val="black">
                    <a:alpha val="40000"/>
                  </a:prstClr>
                </a:outerShdw>
              </a:effectLst>
              <a:latin typeface="Arial" charset="0"/>
              <a:ea typeface="+mn-ea"/>
              <a:cs typeface="+mn-cs"/>
            </a:rPr>
            <a:t>Put all the sublevels together to get a full level</a:t>
          </a:r>
        </a:p>
      </dgm:t>
    </dgm:pt>
    <dgm:pt modelId="{3BE996FA-B513-425C-8ADA-5D9CA4CD5B4C}" type="parTrans" cxnId="{869D1039-C41D-4862-B3AA-8865E355F9D4}">
      <dgm:prSet/>
      <dgm:spPr/>
      <dgm:t>
        <a:bodyPr/>
        <a:lstStyle/>
        <a:p>
          <a:endParaRPr lang="en-US"/>
        </a:p>
      </dgm:t>
    </dgm:pt>
    <dgm:pt modelId="{6FC801CE-4626-4AD4-A459-288B9612D77C}" type="sibTrans" cxnId="{869D1039-C41D-4862-B3AA-8865E355F9D4}">
      <dgm:prSet>
        <dgm:style>
          <a:lnRef idx="0">
            <a:schemeClr val="accent5"/>
          </a:lnRef>
          <a:fillRef idx="3">
            <a:schemeClr val="accent5"/>
          </a:fillRef>
          <a:effectRef idx="3">
            <a:schemeClr val="accent5"/>
          </a:effectRef>
          <a:fontRef idx="minor">
            <a:schemeClr val="lt1"/>
          </a:fontRef>
        </dgm:style>
      </dgm:prSet>
      <dgm:spPr/>
      <dgm:t>
        <a:bodyPr/>
        <a:lstStyle/>
        <a:p>
          <a:endParaRPr lang="en-US"/>
        </a:p>
      </dgm:t>
    </dgm:pt>
    <dgm:pt modelId="{9FAABA02-E424-4BD7-BFF8-A4DA7B9A59AE}" type="pres">
      <dgm:prSet presAssocID="{B0E06B85-DC93-444E-BF06-F96467F84C8A}" presName="composite" presStyleCnt="0">
        <dgm:presLayoutVars>
          <dgm:chMax val="3"/>
          <dgm:animLvl val="lvl"/>
          <dgm:resizeHandles val="exact"/>
        </dgm:presLayoutVars>
      </dgm:prSet>
      <dgm:spPr/>
      <dgm:t>
        <a:bodyPr/>
        <a:lstStyle/>
        <a:p>
          <a:endParaRPr lang="en-US"/>
        </a:p>
      </dgm:t>
    </dgm:pt>
    <dgm:pt modelId="{93C4994C-D7A9-4682-88E8-B7727C422EAC}" type="pres">
      <dgm:prSet presAssocID="{94B0C250-E65C-4D5C-A11E-CB5376706478}" presName="gear1" presStyleLbl="node1" presStyleIdx="0" presStyleCnt="1" custScaleX="172727" custScaleY="165993" custLinFactNeighborX="-14115" custLinFactNeighborY="11226">
        <dgm:presLayoutVars>
          <dgm:chMax val="1"/>
          <dgm:bulletEnabled val="1"/>
        </dgm:presLayoutVars>
      </dgm:prSet>
      <dgm:spPr/>
      <dgm:t>
        <a:bodyPr/>
        <a:lstStyle/>
        <a:p>
          <a:endParaRPr lang="en-US"/>
        </a:p>
      </dgm:t>
    </dgm:pt>
    <dgm:pt modelId="{46072D8C-907A-4077-9DFA-B86EB1DE0E27}" type="pres">
      <dgm:prSet presAssocID="{94B0C250-E65C-4D5C-A11E-CB5376706478}" presName="gear1srcNode" presStyleLbl="node1" presStyleIdx="0" presStyleCnt="1"/>
      <dgm:spPr/>
      <dgm:t>
        <a:bodyPr/>
        <a:lstStyle/>
        <a:p>
          <a:endParaRPr lang="en-US"/>
        </a:p>
      </dgm:t>
    </dgm:pt>
    <dgm:pt modelId="{B2FF1472-E311-49C5-9C74-A32B6D0073AB}" type="pres">
      <dgm:prSet presAssocID="{94B0C250-E65C-4D5C-A11E-CB5376706478}" presName="gear1dstNode" presStyleLbl="node1" presStyleIdx="0" presStyleCnt="1"/>
      <dgm:spPr/>
      <dgm:t>
        <a:bodyPr/>
        <a:lstStyle/>
        <a:p>
          <a:endParaRPr lang="en-US"/>
        </a:p>
      </dgm:t>
    </dgm:pt>
    <dgm:pt modelId="{D61716B8-5EA5-4BCC-A172-6FF602B5A889}" type="pres">
      <dgm:prSet presAssocID="{6FC801CE-4626-4AD4-A459-288B9612D77C}" presName="connector1" presStyleLbl="sibTrans2D1" presStyleIdx="0" presStyleCnt="1" custLinFactNeighborX="-15974" custLinFactNeighborY="3067"/>
      <dgm:spPr/>
      <dgm:t>
        <a:bodyPr/>
        <a:lstStyle/>
        <a:p>
          <a:endParaRPr lang="en-US"/>
        </a:p>
      </dgm:t>
    </dgm:pt>
  </dgm:ptLst>
  <dgm:cxnLst>
    <dgm:cxn modelId="{A8CFDC19-E9F8-4CAB-A769-E81CD7EE167E}" type="presOf" srcId="{94B0C250-E65C-4D5C-A11E-CB5376706478}" destId="{93C4994C-D7A9-4682-88E8-B7727C422EAC}" srcOrd="0" destOrd="0" presId="urn:microsoft.com/office/officeart/2005/8/layout/gear1"/>
    <dgm:cxn modelId="{869D1039-C41D-4862-B3AA-8865E355F9D4}" srcId="{B0E06B85-DC93-444E-BF06-F96467F84C8A}" destId="{94B0C250-E65C-4D5C-A11E-CB5376706478}" srcOrd="0" destOrd="0" parTransId="{3BE996FA-B513-425C-8ADA-5D9CA4CD5B4C}" sibTransId="{6FC801CE-4626-4AD4-A459-288B9612D77C}"/>
    <dgm:cxn modelId="{A9982F51-C204-4E0B-B940-C664164D60E6}" type="presOf" srcId="{94B0C250-E65C-4D5C-A11E-CB5376706478}" destId="{B2FF1472-E311-49C5-9C74-A32B6D0073AB}" srcOrd="2" destOrd="0" presId="urn:microsoft.com/office/officeart/2005/8/layout/gear1"/>
    <dgm:cxn modelId="{4A634294-C75C-417F-B690-9DB8D380ECDE}" type="presOf" srcId="{6FC801CE-4626-4AD4-A459-288B9612D77C}" destId="{D61716B8-5EA5-4BCC-A172-6FF602B5A889}" srcOrd="0" destOrd="0" presId="urn:microsoft.com/office/officeart/2005/8/layout/gear1"/>
    <dgm:cxn modelId="{5549E9D3-BA87-439E-BFF7-DBB55F32FA3F}" type="presOf" srcId="{94B0C250-E65C-4D5C-A11E-CB5376706478}" destId="{46072D8C-907A-4077-9DFA-B86EB1DE0E27}" srcOrd="1" destOrd="0" presId="urn:microsoft.com/office/officeart/2005/8/layout/gear1"/>
    <dgm:cxn modelId="{107CF230-EF3B-495E-BE54-9E525E9EBA20}" type="presOf" srcId="{B0E06B85-DC93-444E-BF06-F96467F84C8A}" destId="{9FAABA02-E424-4BD7-BFF8-A4DA7B9A59AE}" srcOrd="0" destOrd="0" presId="urn:microsoft.com/office/officeart/2005/8/layout/gear1"/>
    <dgm:cxn modelId="{76D6B305-6E10-40DD-9AE0-C7AA007436EE}" type="presParOf" srcId="{9FAABA02-E424-4BD7-BFF8-A4DA7B9A59AE}" destId="{93C4994C-D7A9-4682-88E8-B7727C422EAC}" srcOrd="0" destOrd="0" presId="urn:microsoft.com/office/officeart/2005/8/layout/gear1"/>
    <dgm:cxn modelId="{4459D41E-1CD5-4DB9-9876-C8E3DD64657A}" type="presParOf" srcId="{9FAABA02-E424-4BD7-BFF8-A4DA7B9A59AE}" destId="{46072D8C-907A-4077-9DFA-B86EB1DE0E27}" srcOrd="1" destOrd="0" presId="urn:microsoft.com/office/officeart/2005/8/layout/gear1"/>
    <dgm:cxn modelId="{D085C64D-533B-4BA2-9BA4-9EFB4F0F1C53}" type="presParOf" srcId="{9FAABA02-E424-4BD7-BFF8-A4DA7B9A59AE}" destId="{B2FF1472-E311-49C5-9C74-A32B6D0073AB}" srcOrd="2" destOrd="0" presId="urn:microsoft.com/office/officeart/2005/8/layout/gear1"/>
    <dgm:cxn modelId="{BF3B76DB-FAAF-4A5B-87A0-593B855A8900}" type="presParOf" srcId="{9FAABA02-E424-4BD7-BFF8-A4DA7B9A59AE}" destId="{D61716B8-5EA5-4BCC-A172-6FF602B5A889}" srcOrd="3" destOrd="0" presId="urn:microsoft.com/office/officeart/2005/8/layout/gear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Argon</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err="1" smtClean="0"/>
            <a:t>Ar</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8ECA7251-4FA1-4F2A-B04F-B905166CB929}" srcId="{A92F9B28-F4CA-4C27-A455-B59888E03643}" destId="{49BAA2D3-4647-43B8-90FF-2E0D8F20C846}" srcOrd="0" destOrd="0" parTransId="{0375FEAC-4B88-4D2F-8DE8-BA219A28A920}" sibTransId="{A454BEEA-B488-4CAA-8405-D039374F87E0}"/>
    <dgm:cxn modelId="{85454A37-4924-4155-8E96-F4C45A9B2997}" type="presOf" srcId="{A92F9B28-F4CA-4C27-A455-B59888E03643}" destId="{011864C3-678B-4B32-9365-A66F8F2119F0}" srcOrd="1" destOrd="0" presId="urn:microsoft.com/office/officeart/2005/8/layout/hierarchy3"/>
    <dgm:cxn modelId="{5369AF8A-FADD-476E-98BE-CFB9DE06C59A}" type="presOf" srcId="{FB65717A-192B-44A2-83D5-B34EBFB3A3F3}" destId="{72A81701-9E8C-4765-BC05-6093C189EB13}" srcOrd="0"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3AD1FBB4-1135-4A14-BDCB-360916B33887}" type="presOf" srcId="{0375FEAC-4B88-4D2F-8DE8-BA219A28A920}" destId="{B467F296-6F9C-4E0C-AD31-1FCF5BFCB856}" srcOrd="0" destOrd="0" presId="urn:microsoft.com/office/officeart/2005/8/layout/hierarchy3"/>
    <dgm:cxn modelId="{08FE7AB4-F0EC-48CB-A69E-DE2E3C709302}" type="presOf" srcId="{49BAA2D3-4647-43B8-90FF-2E0D8F20C846}" destId="{9469EF60-AA89-4269-A28F-C98C359AD3AF}" srcOrd="0" destOrd="0" presId="urn:microsoft.com/office/officeart/2005/8/layout/hierarchy3"/>
    <dgm:cxn modelId="{D4DB2E73-D610-43B0-9135-E8D107111864}" type="presOf" srcId="{A92F9B28-F4CA-4C27-A455-B59888E03643}" destId="{A32D7040-E2CF-4891-AEEF-A0F64528399F}" srcOrd="0" destOrd="0" presId="urn:microsoft.com/office/officeart/2005/8/layout/hierarchy3"/>
    <dgm:cxn modelId="{E67EB0A0-5CAD-410B-9CF5-D8350ABAD469}" type="presParOf" srcId="{72A81701-9E8C-4765-BC05-6093C189EB13}" destId="{256D0A4A-7245-47EB-8DFE-26F72EB51CE7}" srcOrd="0" destOrd="0" presId="urn:microsoft.com/office/officeart/2005/8/layout/hierarchy3"/>
    <dgm:cxn modelId="{ACCF589B-8287-42DE-A4EC-847D4AFB2EF2}" type="presParOf" srcId="{256D0A4A-7245-47EB-8DFE-26F72EB51CE7}" destId="{EA03D7FE-0667-4FB8-8C14-7977D8819D02}" srcOrd="0" destOrd="0" presId="urn:microsoft.com/office/officeart/2005/8/layout/hierarchy3"/>
    <dgm:cxn modelId="{4C4F5314-5F24-4683-90E4-7211CFF31F25}" type="presParOf" srcId="{EA03D7FE-0667-4FB8-8C14-7977D8819D02}" destId="{A32D7040-E2CF-4891-AEEF-A0F64528399F}" srcOrd="0" destOrd="0" presId="urn:microsoft.com/office/officeart/2005/8/layout/hierarchy3"/>
    <dgm:cxn modelId="{90F76201-E6D2-4D36-A766-2AF6600DD289}" type="presParOf" srcId="{EA03D7FE-0667-4FB8-8C14-7977D8819D02}" destId="{011864C3-678B-4B32-9365-A66F8F2119F0}" srcOrd="1" destOrd="0" presId="urn:microsoft.com/office/officeart/2005/8/layout/hierarchy3"/>
    <dgm:cxn modelId="{5F763B1C-A620-485F-8EAC-88CA853C7B58}" type="presParOf" srcId="{256D0A4A-7245-47EB-8DFE-26F72EB51CE7}" destId="{888DD1F8-ADB4-42D7-A26E-551AB78CCB86}" srcOrd="1" destOrd="0" presId="urn:microsoft.com/office/officeart/2005/8/layout/hierarchy3"/>
    <dgm:cxn modelId="{F8CA505A-AB82-48E6-A9B9-4AF1900C2EB4}" type="presParOf" srcId="{888DD1F8-ADB4-42D7-A26E-551AB78CCB86}" destId="{B467F296-6F9C-4E0C-AD31-1FCF5BFCB856}" srcOrd="0" destOrd="0" presId="urn:microsoft.com/office/officeart/2005/8/layout/hierarchy3"/>
    <dgm:cxn modelId="{4D5B0509-E0C9-4E93-8E1F-306DEE503F4D}"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Nitrogen</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N</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custLinFactNeighborY="-7828"/>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8ECA7251-4FA1-4F2A-B04F-B905166CB929}" srcId="{A92F9B28-F4CA-4C27-A455-B59888E03643}" destId="{49BAA2D3-4647-43B8-90FF-2E0D8F20C846}" srcOrd="0" destOrd="0" parTransId="{0375FEAC-4B88-4D2F-8DE8-BA219A28A920}" sibTransId="{A454BEEA-B488-4CAA-8405-D039374F87E0}"/>
    <dgm:cxn modelId="{DEB744A5-CF02-488E-B4A3-19380B5DC5E5}" type="presOf" srcId="{49BAA2D3-4647-43B8-90FF-2E0D8F20C846}" destId="{9469EF60-AA89-4269-A28F-C98C359AD3AF}" srcOrd="0" destOrd="0" presId="urn:microsoft.com/office/officeart/2005/8/layout/hierarchy3"/>
    <dgm:cxn modelId="{4D1E4D5F-B1AA-4DD7-B3E0-E25A5D2A2686}" type="presOf" srcId="{FB65717A-192B-44A2-83D5-B34EBFB3A3F3}" destId="{72A81701-9E8C-4765-BC05-6093C189EB13}" srcOrd="0" destOrd="0" presId="urn:microsoft.com/office/officeart/2005/8/layout/hierarchy3"/>
    <dgm:cxn modelId="{33BA7DC0-BD1B-44A2-A1EB-A083AAA7CF17}" type="presOf" srcId="{A92F9B28-F4CA-4C27-A455-B59888E03643}" destId="{A32D7040-E2CF-4891-AEEF-A0F64528399F}" srcOrd="0" destOrd="0" presId="urn:microsoft.com/office/officeart/2005/8/layout/hierarchy3"/>
    <dgm:cxn modelId="{02D25094-2408-4D89-806B-B3B07D7144D8}" type="presOf" srcId="{A92F9B28-F4CA-4C27-A455-B59888E03643}" destId="{011864C3-678B-4B32-9365-A66F8F2119F0}" srcOrd="1"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4DAA2404-77CD-4679-8372-2B73139DEBBF}" type="presOf" srcId="{0375FEAC-4B88-4D2F-8DE8-BA219A28A920}" destId="{B467F296-6F9C-4E0C-AD31-1FCF5BFCB856}" srcOrd="0" destOrd="0" presId="urn:microsoft.com/office/officeart/2005/8/layout/hierarchy3"/>
    <dgm:cxn modelId="{03D97E4A-085A-4972-A5BF-49C30D2F65A3}" type="presParOf" srcId="{72A81701-9E8C-4765-BC05-6093C189EB13}" destId="{256D0A4A-7245-47EB-8DFE-26F72EB51CE7}" srcOrd="0" destOrd="0" presId="urn:microsoft.com/office/officeart/2005/8/layout/hierarchy3"/>
    <dgm:cxn modelId="{666B2542-A12D-418C-9E9E-9AA55D1D3BBE}" type="presParOf" srcId="{256D0A4A-7245-47EB-8DFE-26F72EB51CE7}" destId="{EA03D7FE-0667-4FB8-8C14-7977D8819D02}" srcOrd="0" destOrd="0" presId="urn:microsoft.com/office/officeart/2005/8/layout/hierarchy3"/>
    <dgm:cxn modelId="{64985C77-FFD9-4988-970F-69B2A08855E5}" type="presParOf" srcId="{EA03D7FE-0667-4FB8-8C14-7977D8819D02}" destId="{A32D7040-E2CF-4891-AEEF-A0F64528399F}" srcOrd="0" destOrd="0" presId="urn:microsoft.com/office/officeart/2005/8/layout/hierarchy3"/>
    <dgm:cxn modelId="{0B6DAC60-AD1F-4CC9-8DFB-4DE0ECA98FE9}" type="presParOf" srcId="{EA03D7FE-0667-4FB8-8C14-7977D8819D02}" destId="{011864C3-678B-4B32-9365-A66F8F2119F0}" srcOrd="1" destOrd="0" presId="urn:microsoft.com/office/officeart/2005/8/layout/hierarchy3"/>
    <dgm:cxn modelId="{5ACC6DC6-9A15-41D3-850F-06AD3BFA84CE}" type="presParOf" srcId="{256D0A4A-7245-47EB-8DFE-26F72EB51CE7}" destId="{888DD1F8-ADB4-42D7-A26E-551AB78CCB86}" srcOrd="1" destOrd="0" presId="urn:microsoft.com/office/officeart/2005/8/layout/hierarchy3"/>
    <dgm:cxn modelId="{9621580E-5E25-40C2-BAC0-79E1D685A0BC}" type="presParOf" srcId="{888DD1F8-ADB4-42D7-A26E-551AB78CCB86}" destId="{B467F296-6F9C-4E0C-AD31-1FCF5BFCB856}" srcOrd="0" destOrd="0" presId="urn:microsoft.com/office/officeart/2005/8/layout/hierarchy3"/>
    <dgm:cxn modelId="{F584D414-37B6-4AF7-90C1-06D912339362}"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Nitrogen</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N</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81C4570D-D84E-4A25-B2DD-E12109DF51B2}" type="presOf" srcId="{49BAA2D3-4647-43B8-90FF-2E0D8F20C846}" destId="{9469EF60-AA89-4269-A28F-C98C359AD3AF}" srcOrd="0" destOrd="0" presId="urn:microsoft.com/office/officeart/2005/8/layout/hierarchy3"/>
    <dgm:cxn modelId="{8ECA7251-4FA1-4F2A-B04F-B905166CB929}" srcId="{A92F9B28-F4CA-4C27-A455-B59888E03643}" destId="{49BAA2D3-4647-43B8-90FF-2E0D8F20C846}" srcOrd="0" destOrd="0" parTransId="{0375FEAC-4B88-4D2F-8DE8-BA219A28A920}" sibTransId="{A454BEEA-B488-4CAA-8405-D039374F87E0}"/>
    <dgm:cxn modelId="{FA71460D-3068-4472-A0F9-15D4AF18C0FB}" srcId="{FB65717A-192B-44A2-83D5-B34EBFB3A3F3}" destId="{A92F9B28-F4CA-4C27-A455-B59888E03643}" srcOrd="0" destOrd="0" parTransId="{44855A37-3D70-4954-ABDF-96CC9084C7CF}" sibTransId="{EBD62DA7-03A3-4882-88C7-8C6AFC3C5B8A}"/>
    <dgm:cxn modelId="{46298C17-AF8A-405E-B0AA-562387725FC2}" type="presOf" srcId="{FB65717A-192B-44A2-83D5-B34EBFB3A3F3}" destId="{72A81701-9E8C-4765-BC05-6093C189EB13}" srcOrd="0" destOrd="0" presId="urn:microsoft.com/office/officeart/2005/8/layout/hierarchy3"/>
    <dgm:cxn modelId="{079423F9-2334-4050-AB52-721E336FB015}" type="presOf" srcId="{A92F9B28-F4CA-4C27-A455-B59888E03643}" destId="{011864C3-678B-4B32-9365-A66F8F2119F0}" srcOrd="1" destOrd="0" presId="urn:microsoft.com/office/officeart/2005/8/layout/hierarchy3"/>
    <dgm:cxn modelId="{89359850-B035-4B90-9735-AA9F1F6126D5}" type="presOf" srcId="{A92F9B28-F4CA-4C27-A455-B59888E03643}" destId="{A32D7040-E2CF-4891-AEEF-A0F64528399F}" srcOrd="0" destOrd="0" presId="urn:microsoft.com/office/officeart/2005/8/layout/hierarchy3"/>
    <dgm:cxn modelId="{27BD3FE6-FD92-49AD-89AE-146C64790CDC}" type="presOf" srcId="{0375FEAC-4B88-4D2F-8DE8-BA219A28A920}" destId="{B467F296-6F9C-4E0C-AD31-1FCF5BFCB856}" srcOrd="0" destOrd="0" presId="urn:microsoft.com/office/officeart/2005/8/layout/hierarchy3"/>
    <dgm:cxn modelId="{A8FDF8F6-9C33-4150-BF78-C4CDB509A175}" type="presParOf" srcId="{72A81701-9E8C-4765-BC05-6093C189EB13}" destId="{256D0A4A-7245-47EB-8DFE-26F72EB51CE7}" srcOrd="0" destOrd="0" presId="urn:microsoft.com/office/officeart/2005/8/layout/hierarchy3"/>
    <dgm:cxn modelId="{343E4C32-7583-479E-98F3-67108F468705}" type="presParOf" srcId="{256D0A4A-7245-47EB-8DFE-26F72EB51CE7}" destId="{EA03D7FE-0667-4FB8-8C14-7977D8819D02}" srcOrd="0" destOrd="0" presId="urn:microsoft.com/office/officeart/2005/8/layout/hierarchy3"/>
    <dgm:cxn modelId="{1078B836-1F07-4AF2-A7DF-5D7F87969C4E}" type="presParOf" srcId="{EA03D7FE-0667-4FB8-8C14-7977D8819D02}" destId="{A32D7040-E2CF-4891-AEEF-A0F64528399F}" srcOrd="0" destOrd="0" presId="urn:microsoft.com/office/officeart/2005/8/layout/hierarchy3"/>
    <dgm:cxn modelId="{914D184E-692A-41D7-96ED-133C779049B7}" type="presParOf" srcId="{EA03D7FE-0667-4FB8-8C14-7977D8819D02}" destId="{011864C3-678B-4B32-9365-A66F8F2119F0}" srcOrd="1" destOrd="0" presId="urn:microsoft.com/office/officeart/2005/8/layout/hierarchy3"/>
    <dgm:cxn modelId="{DCB94408-178F-43C3-9317-6F5408F5EEEE}" type="presParOf" srcId="{256D0A4A-7245-47EB-8DFE-26F72EB51CE7}" destId="{888DD1F8-ADB4-42D7-A26E-551AB78CCB86}" srcOrd="1" destOrd="0" presId="urn:microsoft.com/office/officeart/2005/8/layout/hierarchy3"/>
    <dgm:cxn modelId="{936F7440-F965-40D0-945F-C459AB7AA87E}" type="presParOf" srcId="{888DD1F8-ADB4-42D7-A26E-551AB78CCB86}" destId="{B467F296-6F9C-4E0C-AD31-1FCF5BFCB856}" srcOrd="0" destOrd="0" presId="urn:microsoft.com/office/officeart/2005/8/layout/hierarchy3"/>
    <dgm:cxn modelId="{EE9275E8-12D2-4245-8F84-7263671CC541}"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dirty="0" smtClean="0"/>
            <a:t>Cobalt</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dirty="0" smtClean="0"/>
            <a:t>Co</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FEAE95BF-ED19-4264-9E4C-3392B68656A8}" type="presOf" srcId="{A92F9B28-F4CA-4C27-A455-B59888E03643}" destId="{011864C3-678B-4B32-9365-A66F8F2119F0}" srcOrd="1" destOrd="0" presId="urn:microsoft.com/office/officeart/2005/8/layout/hierarchy3"/>
    <dgm:cxn modelId="{8ECA7251-4FA1-4F2A-B04F-B905166CB929}" srcId="{A92F9B28-F4CA-4C27-A455-B59888E03643}" destId="{49BAA2D3-4647-43B8-90FF-2E0D8F20C846}" srcOrd="0" destOrd="0" parTransId="{0375FEAC-4B88-4D2F-8DE8-BA219A28A920}" sibTransId="{A454BEEA-B488-4CAA-8405-D039374F87E0}"/>
    <dgm:cxn modelId="{A17F2E3A-A7F9-4D17-981E-5B0908C07D4B}" type="presOf" srcId="{49BAA2D3-4647-43B8-90FF-2E0D8F20C846}" destId="{9469EF60-AA89-4269-A28F-C98C359AD3AF}" srcOrd="0" destOrd="0" presId="urn:microsoft.com/office/officeart/2005/8/layout/hierarchy3"/>
    <dgm:cxn modelId="{311F0CBB-1B49-4CAB-8141-A233CCDBD69E}" type="presOf" srcId="{A92F9B28-F4CA-4C27-A455-B59888E03643}" destId="{A32D7040-E2CF-4891-AEEF-A0F64528399F}" srcOrd="0" destOrd="0" presId="urn:microsoft.com/office/officeart/2005/8/layout/hierarchy3"/>
    <dgm:cxn modelId="{2FC2AC59-79EF-4ABD-9571-D023095D008F}" type="presOf" srcId="{FB65717A-192B-44A2-83D5-B34EBFB3A3F3}" destId="{72A81701-9E8C-4765-BC05-6093C189EB13}" srcOrd="0"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85DCB55D-0686-435A-9A6C-95DC3EDFE196}" type="presOf" srcId="{0375FEAC-4B88-4D2F-8DE8-BA219A28A920}" destId="{B467F296-6F9C-4E0C-AD31-1FCF5BFCB856}" srcOrd="0" destOrd="0" presId="urn:microsoft.com/office/officeart/2005/8/layout/hierarchy3"/>
    <dgm:cxn modelId="{6A155134-DD84-48E7-B200-FF80B2805F80}" type="presParOf" srcId="{72A81701-9E8C-4765-BC05-6093C189EB13}" destId="{256D0A4A-7245-47EB-8DFE-26F72EB51CE7}" srcOrd="0" destOrd="0" presId="urn:microsoft.com/office/officeart/2005/8/layout/hierarchy3"/>
    <dgm:cxn modelId="{589115F6-8308-4AAE-B3CF-E7E834FAD9C6}" type="presParOf" srcId="{256D0A4A-7245-47EB-8DFE-26F72EB51CE7}" destId="{EA03D7FE-0667-4FB8-8C14-7977D8819D02}" srcOrd="0" destOrd="0" presId="urn:microsoft.com/office/officeart/2005/8/layout/hierarchy3"/>
    <dgm:cxn modelId="{B4FACA96-D49C-4BAE-9CF7-7F31C80491D2}" type="presParOf" srcId="{EA03D7FE-0667-4FB8-8C14-7977D8819D02}" destId="{A32D7040-E2CF-4891-AEEF-A0F64528399F}" srcOrd="0" destOrd="0" presId="urn:microsoft.com/office/officeart/2005/8/layout/hierarchy3"/>
    <dgm:cxn modelId="{9F6566EF-BA2A-404E-9D30-40B3BA083624}" type="presParOf" srcId="{EA03D7FE-0667-4FB8-8C14-7977D8819D02}" destId="{011864C3-678B-4B32-9365-A66F8F2119F0}" srcOrd="1" destOrd="0" presId="urn:microsoft.com/office/officeart/2005/8/layout/hierarchy3"/>
    <dgm:cxn modelId="{B580E47C-8E28-4F25-824B-F336E853ACBA}" type="presParOf" srcId="{256D0A4A-7245-47EB-8DFE-26F72EB51CE7}" destId="{888DD1F8-ADB4-42D7-A26E-551AB78CCB86}" srcOrd="1" destOrd="0" presId="urn:microsoft.com/office/officeart/2005/8/layout/hierarchy3"/>
    <dgm:cxn modelId="{5D1E891F-E632-447E-A1D9-E64B93941C4A}" type="presParOf" srcId="{888DD1F8-ADB4-42D7-A26E-551AB78CCB86}" destId="{B467F296-6F9C-4E0C-AD31-1FCF5BFCB856}" srcOrd="0" destOrd="0" presId="urn:microsoft.com/office/officeart/2005/8/layout/hierarchy3"/>
    <dgm:cxn modelId="{8A54D8D6-E96E-418C-AF44-968CD34D4AD1}"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C8DFD8CB-AB73-493D-AB40-5CB7583DDDB3}" type="doc">
      <dgm:prSet loTypeId="urn:microsoft.com/office/officeart/2005/8/layout/target3" loCatId="relationship" qsTypeId="urn:microsoft.com/office/officeart/2005/8/quickstyle/3d2" qsCatId="3D" csTypeId="urn:microsoft.com/office/officeart/2005/8/colors/colorful4" csCatId="colorful" phldr="1"/>
      <dgm:spPr/>
      <dgm:t>
        <a:bodyPr/>
        <a:lstStyle/>
        <a:p>
          <a:endParaRPr lang="en-US"/>
        </a:p>
      </dgm:t>
    </dgm:pt>
    <dgm:pt modelId="{FF6168FC-B3BD-467D-8709-ADA428A668B8}">
      <dgm:prSet custT="1"/>
      <dgm:spPr>
        <a:scene3d>
          <a:camera prst="orthographicFront"/>
          <a:lightRig rig="threePt" dir="t">
            <a:rot lat="0" lon="0" rev="7500000"/>
          </a:lightRig>
        </a:scene3d>
        <a:sp3d>
          <a:bevelT/>
        </a:sp3d>
      </dgm:spPr>
      <dgm:t>
        <a:bodyPr>
          <a:sp3d extrusionH="57150">
            <a:bevelT w="82550" h="38100" prst="coolSlant"/>
          </a:sp3d>
        </a:bodyPr>
        <a:lstStyle/>
        <a:p>
          <a:pPr rtl="0"/>
          <a:r>
            <a:rPr lang="en-US" sz="4600" b="1" kern="1200" dirty="0" smtClean="0">
              <a:effectLst>
                <a:outerShdw blurRad="50800" dist="38100" dir="2700000" algn="tl" rotWithShape="0">
                  <a:prstClr val="black">
                    <a:alpha val="40000"/>
                  </a:prstClr>
                </a:outerShdw>
              </a:effectLst>
            </a:rPr>
            <a:t>*What is the electron configuration for </a:t>
          </a:r>
          <a:r>
            <a:rPr lang="en-US" sz="7000" b="1" kern="1200" dirty="0" smtClean="0">
              <a:ln>
                <a:solidFill>
                  <a:srgbClr val="C5E379"/>
                </a:solidFill>
              </a:ln>
              <a:solidFill>
                <a:srgbClr val="D8ECA6"/>
              </a:solidFill>
              <a:effectLst>
                <a:outerShdw blurRad="50800" dist="38100" dir="2700000" algn="tl" rotWithShape="0">
                  <a:prstClr val="black">
                    <a:alpha val="40000"/>
                  </a:prstClr>
                </a:outerShdw>
              </a:effectLst>
              <a:latin typeface="+mn-lt"/>
              <a:ea typeface="+mn-ea"/>
              <a:cs typeface="+mn-cs"/>
            </a:rPr>
            <a:t>Oxygen</a:t>
          </a:r>
          <a:r>
            <a:rPr lang="en-US" sz="7000" b="1" kern="1200" dirty="0" smtClean="0">
              <a:effectLst>
                <a:outerShdw blurRad="50800" dist="38100" dir="2700000" algn="tl" rotWithShape="0">
                  <a:prstClr val="black">
                    <a:alpha val="40000"/>
                  </a:prstClr>
                </a:outerShdw>
              </a:effectLst>
            </a:rPr>
            <a:t>?</a:t>
          </a:r>
          <a:r>
            <a:rPr lang="en-US" sz="4600" b="1" kern="1200" dirty="0" smtClean="0">
              <a:effectLst>
                <a:outerShdw blurRad="50800" dist="38100" dir="2700000" algn="tl" rotWithShape="0">
                  <a:prstClr val="black">
                    <a:alpha val="40000"/>
                  </a:prstClr>
                </a:outerShdw>
              </a:effectLst>
            </a:rPr>
            <a:t> </a:t>
          </a:r>
        </a:p>
        <a:p>
          <a:pPr rtl="0"/>
          <a:endParaRPr lang="en-US" sz="4600" b="1" kern="1200" dirty="0" smtClean="0">
            <a:effectLst>
              <a:outerShdw blurRad="50800" dist="38100" dir="2700000" algn="tl" rotWithShape="0">
                <a:prstClr val="black">
                  <a:alpha val="40000"/>
                </a:prstClr>
              </a:outerShdw>
            </a:effectLst>
          </a:endParaRPr>
        </a:p>
        <a:p>
          <a:pPr rtl="0"/>
          <a:endParaRPr lang="en-US" sz="4600" b="1" kern="1200" dirty="0" smtClean="0">
            <a:effectLst>
              <a:outerShdw blurRad="50800" dist="38100" dir="2700000" algn="tl" rotWithShape="0">
                <a:prstClr val="black">
                  <a:alpha val="40000"/>
                </a:prstClr>
              </a:outerShdw>
            </a:effectLst>
          </a:endParaRPr>
        </a:p>
        <a:p>
          <a:pPr rtl="0"/>
          <a:endParaRPr lang="en-US" sz="4600" b="1" kern="1200" dirty="0">
            <a:effectLst>
              <a:outerShdw blurRad="50800" dist="38100" dir="2700000" algn="tl" rotWithShape="0">
                <a:prstClr val="black">
                  <a:alpha val="40000"/>
                </a:prstClr>
              </a:outerShdw>
            </a:effectLst>
          </a:endParaRPr>
        </a:p>
      </dgm:t>
    </dgm:pt>
    <dgm:pt modelId="{9E6B99DC-CB66-44D4-BFF2-3D11E5AF365D}" type="parTrans" cxnId="{A2260385-1D14-4F52-86E3-83EA1EBFA363}">
      <dgm:prSet/>
      <dgm:spPr/>
      <dgm:t>
        <a:bodyPr/>
        <a:lstStyle/>
        <a:p>
          <a:endParaRPr lang="en-US"/>
        </a:p>
      </dgm:t>
    </dgm:pt>
    <dgm:pt modelId="{B179D243-213B-46EC-9EB8-9A24D7883230}" type="sibTrans" cxnId="{A2260385-1D14-4F52-86E3-83EA1EBFA363}">
      <dgm:prSet/>
      <dgm:spPr/>
      <dgm:t>
        <a:bodyPr/>
        <a:lstStyle/>
        <a:p>
          <a:endParaRPr lang="en-US"/>
        </a:p>
      </dgm:t>
    </dgm:pt>
    <dgm:pt modelId="{64576F97-1D30-439E-BF84-5188354EB41E}" type="pres">
      <dgm:prSet presAssocID="{C8DFD8CB-AB73-493D-AB40-5CB7583DDDB3}" presName="Name0" presStyleCnt="0">
        <dgm:presLayoutVars>
          <dgm:chMax val="7"/>
          <dgm:dir/>
          <dgm:animLvl val="lvl"/>
          <dgm:resizeHandles val="exact"/>
        </dgm:presLayoutVars>
      </dgm:prSet>
      <dgm:spPr/>
      <dgm:t>
        <a:bodyPr/>
        <a:lstStyle/>
        <a:p>
          <a:endParaRPr lang="en-US"/>
        </a:p>
      </dgm:t>
    </dgm:pt>
    <dgm:pt modelId="{90676FBC-170B-4ED2-BE6C-4C7F089508A9}" type="pres">
      <dgm:prSet presAssocID="{FF6168FC-B3BD-467D-8709-ADA428A668B8}" presName="circle1" presStyleLbl="node1" presStyleIdx="0" presStyleCnt="1"/>
      <dgm:spPr/>
    </dgm:pt>
    <dgm:pt modelId="{E68D2675-1B95-4DCC-8B7A-5AB44A5555FC}" type="pres">
      <dgm:prSet presAssocID="{FF6168FC-B3BD-467D-8709-ADA428A668B8}" presName="space" presStyleCnt="0"/>
      <dgm:spPr/>
    </dgm:pt>
    <dgm:pt modelId="{8467AB65-B103-4E76-9EDD-20B597CF35CF}" type="pres">
      <dgm:prSet presAssocID="{FF6168FC-B3BD-467D-8709-ADA428A668B8}" presName="rect1" presStyleLbl="alignAcc1" presStyleIdx="0" presStyleCnt="1"/>
      <dgm:spPr/>
      <dgm:t>
        <a:bodyPr/>
        <a:lstStyle/>
        <a:p>
          <a:endParaRPr lang="en-US"/>
        </a:p>
      </dgm:t>
    </dgm:pt>
    <dgm:pt modelId="{16597286-3C09-415A-9921-C12EAB10FB78}" type="pres">
      <dgm:prSet presAssocID="{FF6168FC-B3BD-467D-8709-ADA428A668B8}" presName="rect1ParTxNoCh" presStyleLbl="alignAcc1" presStyleIdx="0" presStyleCnt="1">
        <dgm:presLayoutVars>
          <dgm:chMax val="1"/>
          <dgm:bulletEnabled val="1"/>
        </dgm:presLayoutVars>
      </dgm:prSet>
      <dgm:spPr/>
      <dgm:t>
        <a:bodyPr/>
        <a:lstStyle/>
        <a:p>
          <a:endParaRPr lang="en-US"/>
        </a:p>
      </dgm:t>
    </dgm:pt>
  </dgm:ptLst>
  <dgm:cxnLst>
    <dgm:cxn modelId="{70CBB6E0-C93F-45B0-9C39-FB66C3B54707}" type="presOf" srcId="{FF6168FC-B3BD-467D-8709-ADA428A668B8}" destId="{16597286-3C09-415A-9921-C12EAB10FB78}" srcOrd="1" destOrd="0" presId="urn:microsoft.com/office/officeart/2005/8/layout/target3"/>
    <dgm:cxn modelId="{497E9CC1-F20D-4C90-AF00-814784B20724}" type="presOf" srcId="{C8DFD8CB-AB73-493D-AB40-5CB7583DDDB3}" destId="{64576F97-1D30-439E-BF84-5188354EB41E}" srcOrd="0" destOrd="0" presId="urn:microsoft.com/office/officeart/2005/8/layout/target3"/>
    <dgm:cxn modelId="{CC041BA7-75FD-48C0-9C42-EE725FF40296}" type="presOf" srcId="{FF6168FC-B3BD-467D-8709-ADA428A668B8}" destId="{8467AB65-B103-4E76-9EDD-20B597CF35CF}" srcOrd="0" destOrd="0" presId="urn:microsoft.com/office/officeart/2005/8/layout/target3"/>
    <dgm:cxn modelId="{A2260385-1D14-4F52-86E3-83EA1EBFA363}" srcId="{C8DFD8CB-AB73-493D-AB40-5CB7583DDDB3}" destId="{FF6168FC-B3BD-467D-8709-ADA428A668B8}" srcOrd="0" destOrd="0" parTransId="{9E6B99DC-CB66-44D4-BFF2-3D11E5AF365D}" sibTransId="{B179D243-213B-46EC-9EB8-9A24D7883230}"/>
    <dgm:cxn modelId="{6324359B-6C52-45E5-B3E5-91D40FBE46B7}" type="presParOf" srcId="{64576F97-1D30-439E-BF84-5188354EB41E}" destId="{90676FBC-170B-4ED2-BE6C-4C7F089508A9}" srcOrd="0" destOrd="0" presId="urn:microsoft.com/office/officeart/2005/8/layout/target3"/>
    <dgm:cxn modelId="{0DB3F42A-37A4-4798-86CA-FD8A78BB22E4}" type="presParOf" srcId="{64576F97-1D30-439E-BF84-5188354EB41E}" destId="{E68D2675-1B95-4DCC-8B7A-5AB44A5555FC}" srcOrd="1" destOrd="0" presId="urn:microsoft.com/office/officeart/2005/8/layout/target3"/>
    <dgm:cxn modelId="{C4A0554F-3F9C-48A3-B32C-BD5DCCD276D5}" type="presParOf" srcId="{64576F97-1D30-439E-BF84-5188354EB41E}" destId="{8467AB65-B103-4E76-9EDD-20B597CF35CF}" srcOrd="2" destOrd="0" presId="urn:microsoft.com/office/officeart/2005/8/layout/target3"/>
    <dgm:cxn modelId="{5035B231-4BBE-4D8D-BAFB-4C7187284D63}" type="presParOf" srcId="{64576F97-1D30-439E-BF84-5188354EB41E}" destId="{16597286-3C09-415A-9921-C12EAB10FB78}" srcOrd="3" destOrd="0" presId="urn:microsoft.com/office/officeart/2005/8/layout/target3"/>
  </dgm:cxnLst>
  <dgm:bg>
    <a:no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C8DFD8CB-AB73-493D-AB40-5CB7583DDDB3}" type="doc">
      <dgm:prSet loTypeId="urn:microsoft.com/office/officeart/2005/8/layout/target3" loCatId="relationship" qsTypeId="urn:microsoft.com/office/officeart/2005/8/quickstyle/3d2" qsCatId="3D" csTypeId="urn:microsoft.com/office/officeart/2005/8/colors/colorful4" csCatId="colorful" phldr="1"/>
      <dgm:spPr/>
      <dgm:t>
        <a:bodyPr/>
        <a:lstStyle/>
        <a:p>
          <a:endParaRPr lang="en-US"/>
        </a:p>
      </dgm:t>
    </dgm:pt>
    <dgm:pt modelId="{FF6168FC-B3BD-467D-8709-ADA428A668B8}">
      <dgm:prSet custT="1"/>
      <dgm:spPr>
        <a:scene3d>
          <a:camera prst="orthographicFront"/>
          <a:lightRig rig="threePt" dir="t">
            <a:rot lat="0" lon="0" rev="7500000"/>
          </a:lightRig>
        </a:scene3d>
        <a:sp3d>
          <a:bevelT/>
        </a:sp3d>
      </dgm:spPr>
      <dgm:t>
        <a:bodyPr>
          <a:sp3d extrusionH="57150">
            <a:bevelT w="82550" h="38100" prst="coolSlant"/>
          </a:sp3d>
        </a:bodyPr>
        <a:lstStyle/>
        <a:p>
          <a:pPr rtl="0"/>
          <a:r>
            <a:rPr lang="en-US" sz="4600" b="1" kern="1200" dirty="0" smtClean="0">
              <a:effectLst>
                <a:outerShdw blurRad="50800" dist="38100" dir="2700000" algn="tl" rotWithShape="0">
                  <a:prstClr val="black">
                    <a:alpha val="40000"/>
                  </a:prstClr>
                </a:outerShdw>
              </a:effectLst>
            </a:rPr>
            <a:t>*What is the electron configuration for </a:t>
          </a:r>
          <a:r>
            <a:rPr lang="en-US" sz="7000" b="1" kern="1200" dirty="0" smtClean="0">
              <a:ln>
                <a:solidFill>
                  <a:srgbClr val="C5E379"/>
                </a:solidFill>
              </a:ln>
              <a:solidFill>
                <a:srgbClr val="D8ECA6"/>
              </a:solidFill>
              <a:effectLst>
                <a:outerShdw blurRad="50800" dist="38100" dir="2700000" algn="tl" rotWithShape="0">
                  <a:prstClr val="black">
                    <a:alpha val="40000"/>
                  </a:prstClr>
                </a:outerShdw>
              </a:effectLst>
              <a:latin typeface="+mn-lt"/>
              <a:ea typeface="+mn-ea"/>
              <a:cs typeface="+mn-cs"/>
            </a:rPr>
            <a:t>Calcium</a:t>
          </a:r>
          <a:r>
            <a:rPr lang="en-US" sz="7000" b="1" kern="1200" dirty="0" smtClean="0">
              <a:effectLst>
                <a:outerShdw blurRad="50800" dist="38100" dir="2700000" algn="tl" rotWithShape="0">
                  <a:prstClr val="black">
                    <a:alpha val="40000"/>
                  </a:prstClr>
                </a:outerShdw>
              </a:effectLst>
            </a:rPr>
            <a:t>?</a:t>
          </a:r>
          <a:r>
            <a:rPr lang="en-US" sz="4600" b="1" kern="1200" dirty="0" smtClean="0">
              <a:effectLst>
                <a:outerShdw blurRad="50800" dist="38100" dir="2700000" algn="tl" rotWithShape="0">
                  <a:prstClr val="black">
                    <a:alpha val="40000"/>
                  </a:prstClr>
                </a:outerShdw>
              </a:effectLst>
            </a:rPr>
            <a:t> </a:t>
          </a:r>
        </a:p>
        <a:p>
          <a:pPr rtl="0"/>
          <a:endParaRPr lang="en-US" sz="4600" b="1" kern="1200" dirty="0" smtClean="0">
            <a:effectLst>
              <a:outerShdw blurRad="50800" dist="38100" dir="2700000" algn="tl" rotWithShape="0">
                <a:prstClr val="black">
                  <a:alpha val="40000"/>
                </a:prstClr>
              </a:outerShdw>
            </a:effectLst>
          </a:endParaRPr>
        </a:p>
        <a:p>
          <a:pPr rtl="0"/>
          <a:endParaRPr lang="en-US" sz="4600" b="1" kern="1200" dirty="0" smtClean="0">
            <a:effectLst>
              <a:outerShdw blurRad="50800" dist="38100" dir="2700000" algn="tl" rotWithShape="0">
                <a:prstClr val="black">
                  <a:alpha val="40000"/>
                </a:prstClr>
              </a:outerShdw>
            </a:effectLst>
          </a:endParaRPr>
        </a:p>
        <a:p>
          <a:pPr rtl="0"/>
          <a:endParaRPr lang="en-US" sz="4600" b="1" kern="1200" dirty="0">
            <a:effectLst>
              <a:outerShdw blurRad="50800" dist="38100" dir="2700000" algn="tl" rotWithShape="0">
                <a:prstClr val="black">
                  <a:alpha val="40000"/>
                </a:prstClr>
              </a:outerShdw>
            </a:effectLst>
          </a:endParaRPr>
        </a:p>
      </dgm:t>
    </dgm:pt>
    <dgm:pt modelId="{9E6B99DC-CB66-44D4-BFF2-3D11E5AF365D}" type="parTrans" cxnId="{A2260385-1D14-4F52-86E3-83EA1EBFA363}">
      <dgm:prSet/>
      <dgm:spPr/>
      <dgm:t>
        <a:bodyPr/>
        <a:lstStyle/>
        <a:p>
          <a:endParaRPr lang="en-US"/>
        </a:p>
      </dgm:t>
    </dgm:pt>
    <dgm:pt modelId="{B179D243-213B-46EC-9EB8-9A24D7883230}" type="sibTrans" cxnId="{A2260385-1D14-4F52-86E3-83EA1EBFA363}">
      <dgm:prSet/>
      <dgm:spPr/>
      <dgm:t>
        <a:bodyPr/>
        <a:lstStyle/>
        <a:p>
          <a:endParaRPr lang="en-US"/>
        </a:p>
      </dgm:t>
    </dgm:pt>
    <dgm:pt modelId="{64576F97-1D30-439E-BF84-5188354EB41E}" type="pres">
      <dgm:prSet presAssocID="{C8DFD8CB-AB73-493D-AB40-5CB7583DDDB3}" presName="Name0" presStyleCnt="0">
        <dgm:presLayoutVars>
          <dgm:chMax val="7"/>
          <dgm:dir/>
          <dgm:animLvl val="lvl"/>
          <dgm:resizeHandles val="exact"/>
        </dgm:presLayoutVars>
      </dgm:prSet>
      <dgm:spPr/>
      <dgm:t>
        <a:bodyPr/>
        <a:lstStyle/>
        <a:p>
          <a:endParaRPr lang="en-US"/>
        </a:p>
      </dgm:t>
    </dgm:pt>
    <dgm:pt modelId="{90676FBC-170B-4ED2-BE6C-4C7F089508A9}" type="pres">
      <dgm:prSet presAssocID="{FF6168FC-B3BD-467D-8709-ADA428A668B8}" presName="circle1" presStyleLbl="node1" presStyleIdx="0" presStyleCnt="1"/>
      <dgm:spPr/>
    </dgm:pt>
    <dgm:pt modelId="{E68D2675-1B95-4DCC-8B7A-5AB44A5555FC}" type="pres">
      <dgm:prSet presAssocID="{FF6168FC-B3BD-467D-8709-ADA428A668B8}" presName="space" presStyleCnt="0"/>
      <dgm:spPr/>
    </dgm:pt>
    <dgm:pt modelId="{8467AB65-B103-4E76-9EDD-20B597CF35CF}" type="pres">
      <dgm:prSet presAssocID="{FF6168FC-B3BD-467D-8709-ADA428A668B8}" presName="rect1" presStyleLbl="alignAcc1" presStyleIdx="0" presStyleCnt="1"/>
      <dgm:spPr/>
      <dgm:t>
        <a:bodyPr/>
        <a:lstStyle/>
        <a:p>
          <a:endParaRPr lang="en-US"/>
        </a:p>
      </dgm:t>
    </dgm:pt>
    <dgm:pt modelId="{16597286-3C09-415A-9921-C12EAB10FB78}" type="pres">
      <dgm:prSet presAssocID="{FF6168FC-B3BD-467D-8709-ADA428A668B8}" presName="rect1ParTxNoCh" presStyleLbl="alignAcc1" presStyleIdx="0" presStyleCnt="1">
        <dgm:presLayoutVars>
          <dgm:chMax val="1"/>
          <dgm:bulletEnabled val="1"/>
        </dgm:presLayoutVars>
      </dgm:prSet>
      <dgm:spPr/>
      <dgm:t>
        <a:bodyPr/>
        <a:lstStyle/>
        <a:p>
          <a:endParaRPr lang="en-US"/>
        </a:p>
      </dgm:t>
    </dgm:pt>
  </dgm:ptLst>
  <dgm:cxnLst>
    <dgm:cxn modelId="{D70BC504-FD17-4826-993D-BC40B745BE10}" type="presOf" srcId="{C8DFD8CB-AB73-493D-AB40-5CB7583DDDB3}" destId="{64576F97-1D30-439E-BF84-5188354EB41E}" srcOrd="0" destOrd="0" presId="urn:microsoft.com/office/officeart/2005/8/layout/target3"/>
    <dgm:cxn modelId="{A2260385-1D14-4F52-86E3-83EA1EBFA363}" srcId="{C8DFD8CB-AB73-493D-AB40-5CB7583DDDB3}" destId="{FF6168FC-B3BD-467D-8709-ADA428A668B8}" srcOrd="0" destOrd="0" parTransId="{9E6B99DC-CB66-44D4-BFF2-3D11E5AF365D}" sibTransId="{B179D243-213B-46EC-9EB8-9A24D7883230}"/>
    <dgm:cxn modelId="{F49878D1-AA69-42D6-B272-E69D507CDFCE}" type="presOf" srcId="{FF6168FC-B3BD-467D-8709-ADA428A668B8}" destId="{8467AB65-B103-4E76-9EDD-20B597CF35CF}" srcOrd="0" destOrd="0" presId="urn:microsoft.com/office/officeart/2005/8/layout/target3"/>
    <dgm:cxn modelId="{A57F1404-BF8A-4E0C-AF5A-B8E6CC9571D1}" type="presOf" srcId="{FF6168FC-B3BD-467D-8709-ADA428A668B8}" destId="{16597286-3C09-415A-9921-C12EAB10FB78}" srcOrd="1" destOrd="0" presId="urn:microsoft.com/office/officeart/2005/8/layout/target3"/>
    <dgm:cxn modelId="{16FC76A8-B0AB-4A92-A4AA-7416F036C54C}" type="presParOf" srcId="{64576F97-1D30-439E-BF84-5188354EB41E}" destId="{90676FBC-170B-4ED2-BE6C-4C7F089508A9}" srcOrd="0" destOrd="0" presId="urn:microsoft.com/office/officeart/2005/8/layout/target3"/>
    <dgm:cxn modelId="{3164CC7B-D041-42D3-9F3E-D1E3B8C2F4E6}" type="presParOf" srcId="{64576F97-1D30-439E-BF84-5188354EB41E}" destId="{E68D2675-1B95-4DCC-8B7A-5AB44A5555FC}" srcOrd="1" destOrd="0" presId="urn:microsoft.com/office/officeart/2005/8/layout/target3"/>
    <dgm:cxn modelId="{08DB6F8C-8273-413D-B534-866F392856D7}" type="presParOf" srcId="{64576F97-1D30-439E-BF84-5188354EB41E}" destId="{8467AB65-B103-4E76-9EDD-20B597CF35CF}" srcOrd="2" destOrd="0" presId="urn:microsoft.com/office/officeart/2005/8/layout/target3"/>
    <dgm:cxn modelId="{3492B3EE-BE74-473A-BB0F-EF850DE5A0E8}" type="presParOf" srcId="{64576F97-1D30-439E-BF84-5188354EB41E}" destId="{16597286-3C09-415A-9921-C12EAB10FB78}" srcOrd="3" destOrd="0" presId="urn:microsoft.com/office/officeart/2005/8/layout/target3"/>
  </dgm:cxnLst>
  <dgm:bg>
    <a:no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C8DFD8CB-AB73-493D-AB40-5CB7583DDDB3}" type="doc">
      <dgm:prSet loTypeId="urn:microsoft.com/office/officeart/2005/8/layout/target3" loCatId="relationship" qsTypeId="urn:microsoft.com/office/officeart/2005/8/quickstyle/3d2" qsCatId="3D" csTypeId="urn:microsoft.com/office/officeart/2005/8/colors/colorful4" csCatId="colorful" phldr="1"/>
      <dgm:spPr/>
      <dgm:t>
        <a:bodyPr/>
        <a:lstStyle/>
        <a:p>
          <a:endParaRPr lang="en-US"/>
        </a:p>
      </dgm:t>
    </dgm:pt>
    <dgm:pt modelId="{FF6168FC-B3BD-467D-8709-ADA428A668B8}">
      <dgm:prSet custT="1"/>
      <dgm:spPr>
        <a:scene3d>
          <a:camera prst="orthographicFront"/>
          <a:lightRig rig="threePt" dir="t">
            <a:rot lat="0" lon="0" rev="7500000"/>
          </a:lightRig>
        </a:scene3d>
        <a:sp3d>
          <a:bevelT/>
        </a:sp3d>
      </dgm:spPr>
      <dgm:t>
        <a:bodyPr>
          <a:sp3d extrusionH="57150">
            <a:bevelT w="82550" h="38100" prst="coolSlant"/>
          </a:sp3d>
        </a:bodyPr>
        <a:lstStyle/>
        <a:p>
          <a:pPr rtl="0"/>
          <a:r>
            <a:rPr lang="en-US" sz="4600" b="1" kern="1200" dirty="0" smtClean="0">
              <a:effectLst>
                <a:outerShdw blurRad="50800" dist="38100" dir="2700000" algn="tl" rotWithShape="0">
                  <a:prstClr val="black">
                    <a:alpha val="40000"/>
                  </a:prstClr>
                </a:outerShdw>
              </a:effectLst>
            </a:rPr>
            <a:t>*What is the electron configuration for </a:t>
          </a:r>
          <a:r>
            <a:rPr lang="en-US" sz="7000" b="1" kern="1200" dirty="0" smtClean="0">
              <a:ln>
                <a:solidFill>
                  <a:srgbClr val="C5E379"/>
                </a:solidFill>
              </a:ln>
              <a:solidFill>
                <a:srgbClr val="D8ECA6"/>
              </a:solidFill>
              <a:effectLst>
                <a:outerShdw blurRad="50800" dist="38100" dir="2700000" algn="tl" rotWithShape="0">
                  <a:prstClr val="black">
                    <a:alpha val="40000"/>
                  </a:prstClr>
                </a:outerShdw>
              </a:effectLst>
              <a:latin typeface="+mn-lt"/>
              <a:ea typeface="+mn-ea"/>
              <a:cs typeface="+mn-cs"/>
            </a:rPr>
            <a:t>Gallium</a:t>
          </a:r>
          <a:r>
            <a:rPr lang="en-US" sz="7000" b="1" kern="1200" dirty="0" smtClean="0">
              <a:effectLst>
                <a:outerShdw blurRad="50800" dist="38100" dir="2700000" algn="tl" rotWithShape="0">
                  <a:prstClr val="black">
                    <a:alpha val="40000"/>
                  </a:prstClr>
                </a:outerShdw>
              </a:effectLst>
            </a:rPr>
            <a:t>?</a:t>
          </a:r>
          <a:r>
            <a:rPr lang="en-US" sz="4600" b="1" kern="1200" dirty="0" smtClean="0">
              <a:effectLst>
                <a:outerShdw blurRad="50800" dist="38100" dir="2700000" algn="tl" rotWithShape="0">
                  <a:prstClr val="black">
                    <a:alpha val="40000"/>
                  </a:prstClr>
                </a:outerShdw>
              </a:effectLst>
            </a:rPr>
            <a:t> </a:t>
          </a:r>
        </a:p>
        <a:p>
          <a:pPr rtl="0"/>
          <a:endParaRPr lang="en-US" sz="4600" b="1" kern="1200" dirty="0" smtClean="0">
            <a:effectLst>
              <a:outerShdw blurRad="50800" dist="38100" dir="2700000" algn="tl" rotWithShape="0">
                <a:prstClr val="black">
                  <a:alpha val="40000"/>
                </a:prstClr>
              </a:outerShdw>
            </a:effectLst>
          </a:endParaRPr>
        </a:p>
        <a:p>
          <a:pPr rtl="0"/>
          <a:endParaRPr lang="en-US" sz="4600" b="1" kern="1200" dirty="0" smtClean="0">
            <a:effectLst>
              <a:outerShdw blurRad="50800" dist="38100" dir="2700000" algn="tl" rotWithShape="0">
                <a:prstClr val="black">
                  <a:alpha val="40000"/>
                </a:prstClr>
              </a:outerShdw>
            </a:effectLst>
          </a:endParaRPr>
        </a:p>
        <a:p>
          <a:pPr rtl="0"/>
          <a:endParaRPr lang="en-US" sz="4600" b="1" kern="1200" dirty="0">
            <a:effectLst>
              <a:outerShdw blurRad="50800" dist="38100" dir="2700000" algn="tl" rotWithShape="0">
                <a:prstClr val="black">
                  <a:alpha val="40000"/>
                </a:prstClr>
              </a:outerShdw>
            </a:effectLst>
          </a:endParaRPr>
        </a:p>
      </dgm:t>
    </dgm:pt>
    <dgm:pt modelId="{9E6B99DC-CB66-44D4-BFF2-3D11E5AF365D}" type="parTrans" cxnId="{A2260385-1D14-4F52-86E3-83EA1EBFA363}">
      <dgm:prSet/>
      <dgm:spPr/>
      <dgm:t>
        <a:bodyPr/>
        <a:lstStyle/>
        <a:p>
          <a:endParaRPr lang="en-US"/>
        </a:p>
      </dgm:t>
    </dgm:pt>
    <dgm:pt modelId="{B179D243-213B-46EC-9EB8-9A24D7883230}" type="sibTrans" cxnId="{A2260385-1D14-4F52-86E3-83EA1EBFA363}">
      <dgm:prSet/>
      <dgm:spPr/>
      <dgm:t>
        <a:bodyPr/>
        <a:lstStyle/>
        <a:p>
          <a:endParaRPr lang="en-US"/>
        </a:p>
      </dgm:t>
    </dgm:pt>
    <dgm:pt modelId="{64576F97-1D30-439E-BF84-5188354EB41E}" type="pres">
      <dgm:prSet presAssocID="{C8DFD8CB-AB73-493D-AB40-5CB7583DDDB3}" presName="Name0" presStyleCnt="0">
        <dgm:presLayoutVars>
          <dgm:chMax val="7"/>
          <dgm:dir/>
          <dgm:animLvl val="lvl"/>
          <dgm:resizeHandles val="exact"/>
        </dgm:presLayoutVars>
      </dgm:prSet>
      <dgm:spPr/>
      <dgm:t>
        <a:bodyPr/>
        <a:lstStyle/>
        <a:p>
          <a:endParaRPr lang="en-US"/>
        </a:p>
      </dgm:t>
    </dgm:pt>
    <dgm:pt modelId="{90676FBC-170B-4ED2-BE6C-4C7F089508A9}" type="pres">
      <dgm:prSet presAssocID="{FF6168FC-B3BD-467D-8709-ADA428A668B8}" presName="circle1" presStyleLbl="node1" presStyleIdx="0" presStyleCnt="1"/>
      <dgm:spPr/>
    </dgm:pt>
    <dgm:pt modelId="{E68D2675-1B95-4DCC-8B7A-5AB44A5555FC}" type="pres">
      <dgm:prSet presAssocID="{FF6168FC-B3BD-467D-8709-ADA428A668B8}" presName="space" presStyleCnt="0"/>
      <dgm:spPr/>
    </dgm:pt>
    <dgm:pt modelId="{8467AB65-B103-4E76-9EDD-20B597CF35CF}" type="pres">
      <dgm:prSet presAssocID="{FF6168FC-B3BD-467D-8709-ADA428A668B8}" presName="rect1" presStyleLbl="alignAcc1" presStyleIdx="0" presStyleCnt="1"/>
      <dgm:spPr/>
      <dgm:t>
        <a:bodyPr/>
        <a:lstStyle/>
        <a:p>
          <a:endParaRPr lang="en-US"/>
        </a:p>
      </dgm:t>
    </dgm:pt>
    <dgm:pt modelId="{16597286-3C09-415A-9921-C12EAB10FB78}" type="pres">
      <dgm:prSet presAssocID="{FF6168FC-B3BD-467D-8709-ADA428A668B8}" presName="rect1ParTxNoCh" presStyleLbl="alignAcc1" presStyleIdx="0" presStyleCnt="1">
        <dgm:presLayoutVars>
          <dgm:chMax val="1"/>
          <dgm:bulletEnabled val="1"/>
        </dgm:presLayoutVars>
      </dgm:prSet>
      <dgm:spPr/>
      <dgm:t>
        <a:bodyPr/>
        <a:lstStyle/>
        <a:p>
          <a:endParaRPr lang="en-US"/>
        </a:p>
      </dgm:t>
    </dgm:pt>
  </dgm:ptLst>
  <dgm:cxnLst>
    <dgm:cxn modelId="{E2546149-4493-4B42-B45B-300AAED0ACF7}" type="presOf" srcId="{C8DFD8CB-AB73-493D-AB40-5CB7583DDDB3}" destId="{64576F97-1D30-439E-BF84-5188354EB41E}" srcOrd="0" destOrd="0" presId="urn:microsoft.com/office/officeart/2005/8/layout/target3"/>
    <dgm:cxn modelId="{A2260385-1D14-4F52-86E3-83EA1EBFA363}" srcId="{C8DFD8CB-AB73-493D-AB40-5CB7583DDDB3}" destId="{FF6168FC-B3BD-467D-8709-ADA428A668B8}" srcOrd="0" destOrd="0" parTransId="{9E6B99DC-CB66-44D4-BFF2-3D11E5AF365D}" sibTransId="{B179D243-213B-46EC-9EB8-9A24D7883230}"/>
    <dgm:cxn modelId="{C11EB4F4-18CE-4F40-A948-3B52B02C9F5B}" type="presOf" srcId="{FF6168FC-B3BD-467D-8709-ADA428A668B8}" destId="{8467AB65-B103-4E76-9EDD-20B597CF35CF}" srcOrd="0" destOrd="0" presId="urn:microsoft.com/office/officeart/2005/8/layout/target3"/>
    <dgm:cxn modelId="{0DC83B5C-19F0-4E99-8221-C1B526A20040}" type="presOf" srcId="{FF6168FC-B3BD-467D-8709-ADA428A668B8}" destId="{16597286-3C09-415A-9921-C12EAB10FB78}" srcOrd="1" destOrd="0" presId="urn:microsoft.com/office/officeart/2005/8/layout/target3"/>
    <dgm:cxn modelId="{1A7DA01D-4AAD-437E-9FD3-EFA285BE38E6}" type="presParOf" srcId="{64576F97-1D30-439E-BF84-5188354EB41E}" destId="{90676FBC-170B-4ED2-BE6C-4C7F089508A9}" srcOrd="0" destOrd="0" presId="urn:microsoft.com/office/officeart/2005/8/layout/target3"/>
    <dgm:cxn modelId="{1C71CE6C-84EB-4740-9C72-B214CE20BB19}" type="presParOf" srcId="{64576F97-1D30-439E-BF84-5188354EB41E}" destId="{E68D2675-1B95-4DCC-8B7A-5AB44A5555FC}" srcOrd="1" destOrd="0" presId="urn:microsoft.com/office/officeart/2005/8/layout/target3"/>
    <dgm:cxn modelId="{4D9AAF19-209F-4BB0-B67F-F5BFD87115C3}" type="presParOf" srcId="{64576F97-1D30-439E-BF84-5188354EB41E}" destId="{8467AB65-B103-4E76-9EDD-20B597CF35CF}" srcOrd="2" destOrd="0" presId="urn:microsoft.com/office/officeart/2005/8/layout/target3"/>
    <dgm:cxn modelId="{5004B454-ADBC-4BC5-BAB6-56A6529354B2}" type="presParOf" srcId="{64576F97-1D30-439E-BF84-5188354EB41E}" destId="{16597286-3C09-415A-9921-C12EAB10FB78}" srcOrd="3" destOrd="0" presId="urn:microsoft.com/office/officeart/2005/8/layout/target3"/>
  </dgm:cxnLst>
  <dgm:bg>
    <a:no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Hydrogen</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H</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8ECA7251-4FA1-4F2A-B04F-B905166CB929}" srcId="{A92F9B28-F4CA-4C27-A455-B59888E03643}" destId="{49BAA2D3-4647-43B8-90FF-2E0D8F20C846}" srcOrd="0" destOrd="0" parTransId="{0375FEAC-4B88-4D2F-8DE8-BA219A28A920}" sibTransId="{A454BEEA-B488-4CAA-8405-D039374F87E0}"/>
    <dgm:cxn modelId="{4745480C-A5C8-45B2-9FBF-F34C85D393DA}" type="presOf" srcId="{A92F9B28-F4CA-4C27-A455-B59888E03643}" destId="{A32D7040-E2CF-4891-AEEF-A0F64528399F}" srcOrd="0" destOrd="0" presId="urn:microsoft.com/office/officeart/2005/8/layout/hierarchy3"/>
    <dgm:cxn modelId="{39E94323-4EB7-4E97-A21B-C5CDF6C4CBAE}" type="presOf" srcId="{0375FEAC-4B88-4D2F-8DE8-BA219A28A920}" destId="{B467F296-6F9C-4E0C-AD31-1FCF5BFCB856}" srcOrd="0"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D3F037F8-DDDA-4CD9-A850-4CAF36B0E0D4}" type="presOf" srcId="{FB65717A-192B-44A2-83D5-B34EBFB3A3F3}" destId="{72A81701-9E8C-4765-BC05-6093C189EB13}" srcOrd="0" destOrd="0" presId="urn:microsoft.com/office/officeart/2005/8/layout/hierarchy3"/>
    <dgm:cxn modelId="{96B5542C-BDF7-4B3E-9A7C-0F812537BC13}" type="presOf" srcId="{49BAA2D3-4647-43B8-90FF-2E0D8F20C846}" destId="{9469EF60-AA89-4269-A28F-C98C359AD3AF}" srcOrd="0" destOrd="0" presId="urn:microsoft.com/office/officeart/2005/8/layout/hierarchy3"/>
    <dgm:cxn modelId="{C8440A34-3710-45C8-AACA-6BE3C6E6BDED}" type="presOf" srcId="{A92F9B28-F4CA-4C27-A455-B59888E03643}" destId="{011864C3-678B-4B32-9365-A66F8F2119F0}" srcOrd="1" destOrd="0" presId="urn:microsoft.com/office/officeart/2005/8/layout/hierarchy3"/>
    <dgm:cxn modelId="{5DD87ED3-E9A6-4157-9CE7-A717F17EF6D9}" type="presParOf" srcId="{72A81701-9E8C-4765-BC05-6093C189EB13}" destId="{256D0A4A-7245-47EB-8DFE-26F72EB51CE7}" srcOrd="0" destOrd="0" presId="urn:microsoft.com/office/officeart/2005/8/layout/hierarchy3"/>
    <dgm:cxn modelId="{DC9FBB83-EC61-4D89-B0A6-EF5545E93437}" type="presParOf" srcId="{256D0A4A-7245-47EB-8DFE-26F72EB51CE7}" destId="{EA03D7FE-0667-4FB8-8C14-7977D8819D02}" srcOrd="0" destOrd="0" presId="urn:microsoft.com/office/officeart/2005/8/layout/hierarchy3"/>
    <dgm:cxn modelId="{9E1AD541-0BE2-4D5D-98EC-A302865C55F8}" type="presParOf" srcId="{EA03D7FE-0667-4FB8-8C14-7977D8819D02}" destId="{A32D7040-E2CF-4891-AEEF-A0F64528399F}" srcOrd="0" destOrd="0" presId="urn:microsoft.com/office/officeart/2005/8/layout/hierarchy3"/>
    <dgm:cxn modelId="{C92CA3A7-DB24-4AAC-B0E4-EEA1E5779710}" type="presParOf" srcId="{EA03D7FE-0667-4FB8-8C14-7977D8819D02}" destId="{011864C3-678B-4B32-9365-A66F8F2119F0}" srcOrd="1" destOrd="0" presId="urn:microsoft.com/office/officeart/2005/8/layout/hierarchy3"/>
    <dgm:cxn modelId="{92AE1BEA-CAE0-4D4D-9A0B-96354101CE49}" type="presParOf" srcId="{256D0A4A-7245-47EB-8DFE-26F72EB51CE7}" destId="{888DD1F8-ADB4-42D7-A26E-551AB78CCB86}" srcOrd="1" destOrd="0" presId="urn:microsoft.com/office/officeart/2005/8/layout/hierarchy3"/>
    <dgm:cxn modelId="{913B763C-EAA5-47F4-8F55-29EEE3B6CE7A}" type="presParOf" srcId="{888DD1F8-ADB4-42D7-A26E-551AB78CCB86}" destId="{B467F296-6F9C-4E0C-AD31-1FCF5BFCB856}" srcOrd="0" destOrd="0" presId="urn:microsoft.com/office/officeart/2005/8/layout/hierarchy3"/>
    <dgm:cxn modelId="{F4859346-D542-49B5-BCC6-D5459A77D122}"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Helium</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He</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8ECA7251-4FA1-4F2A-B04F-B905166CB929}" srcId="{A92F9B28-F4CA-4C27-A455-B59888E03643}" destId="{49BAA2D3-4647-43B8-90FF-2E0D8F20C846}" srcOrd="0" destOrd="0" parTransId="{0375FEAC-4B88-4D2F-8DE8-BA219A28A920}" sibTransId="{A454BEEA-B488-4CAA-8405-D039374F87E0}"/>
    <dgm:cxn modelId="{0FCC3164-D12D-4BC7-B59C-546D807961AA}" type="presOf" srcId="{A92F9B28-F4CA-4C27-A455-B59888E03643}" destId="{A32D7040-E2CF-4891-AEEF-A0F64528399F}" srcOrd="0" destOrd="0" presId="urn:microsoft.com/office/officeart/2005/8/layout/hierarchy3"/>
    <dgm:cxn modelId="{DDE5ABCC-E53F-42B6-9943-C64D5A9A55FB}" type="presOf" srcId="{A92F9B28-F4CA-4C27-A455-B59888E03643}" destId="{011864C3-678B-4B32-9365-A66F8F2119F0}" srcOrd="1"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D678F422-20DC-4B8E-9529-F63D6E09F44C}" type="presOf" srcId="{FB65717A-192B-44A2-83D5-B34EBFB3A3F3}" destId="{72A81701-9E8C-4765-BC05-6093C189EB13}" srcOrd="0" destOrd="0" presId="urn:microsoft.com/office/officeart/2005/8/layout/hierarchy3"/>
    <dgm:cxn modelId="{8CD39FD1-C418-43B0-A50B-735312CABDA1}" type="presOf" srcId="{0375FEAC-4B88-4D2F-8DE8-BA219A28A920}" destId="{B467F296-6F9C-4E0C-AD31-1FCF5BFCB856}" srcOrd="0" destOrd="0" presId="urn:microsoft.com/office/officeart/2005/8/layout/hierarchy3"/>
    <dgm:cxn modelId="{64529571-78DF-474F-BA7B-A31445A66B57}" type="presOf" srcId="{49BAA2D3-4647-43B8-90FF-2E0D8F20C846}" destId="{9469EF60-AA89-4269-A28F-C98C359AD3AF}" srcOrd="0" destOrd="0" presId="urn:microsoft.com/office/officeart/2005/8/layout/hierarchy3"/>
    <dgm:cxn modelId="{6BB46AE8-ABAD-4254-94A6-8D6574DDDDA2}" type="presParOf" srcId="{72A81701-9E8C-4765-BC05-6093C189EB13}" destId="{256D0A4A-7245-47EB-8DFE-26F72EB51CE7}" srcOrd="0" destOrd="0" presId="urn:microsoft.com/office/officeart/2005/8/layout/hierarchy3"/>
    <dgm:cxn modelId="{60FA23BD-0CD4-451E-A5E4-B59FFB8F3794}" type="presParOf" srcId="{256D0A4A-7245-47EB-8DFE-26F72EB51CE7}" destId="{EA03D7FE-0667-4FB8-8C14-7977D8819D02}" srcOrd="0" destOrd="0" presId="urn:microsoft.com/office/officeart/2005/8/layout/hierarchy3"/>
    <dgm:cxn modelId="{95505EC6-C59C-454F-9F22-58086EC541A4}" type="presParOf" srcId="{EA03D7FE-0667-4FB8-8C14-7977D8819D02}" destId="{A32D7040-E2CF-4891-AEEF-A0F64528399F}" srcOrd="0" destOrd="0" presId="urn:microsoft.com/office/officeart/2005/8/layout/hierarchy3"/>
    <dgm:cxn modelId="{E05C4CAD-48B2-492E-AE9A-6131D7BC4E46}" type="presParOf" srcId="{EA03D7FE-0667-4FB8-8C14-7977D8819D02}" destId="{011864C3-678B-4B32-9365-A66F8F2119F0}" srcOrd="1" destOrd="0" presId="urn:microsoft.com/office/officeart/2005/8/layout/hierarchy3"/>
    <dgm:cxn modelId="{2106E2BD-FAE5-4420-A506-1007565DA4E4}" type="presParOf" srcId="{256D0A4A-7245-47EB-8DFE-26F72EB51CE7}" destId="{888DD1F8-ADB4-42D7-A26E-551AB78CCB86}" srcOrd="1" destOrd="0" presId="urn:microsoft.com/office/officeart/2005/8/layout/hierarchy3"/>
    <dgm:cxn modelId="{0071CFAE-CE76-4A87-9E08-3C792798521F}" type="presParOf" srcId="{888DD1F8-ADB4-42D7-A26E-551AB78CCB86}" destId="{B467F296-6F9C-4E0C-AD31-1FCF5BFCB856}" srcOrd="0" destOrd="0" presId="urn:microsoft.com/office/officeart/2005/8/layout/hierarchy3"/>
    <dgm:cxn modelId="{A26CDD26-E32C-4CAA-B13E-D274EA51E17B}"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Lithium</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He</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963D44EA-728B-4454-BB9D-DBC552280E22}" type="presOf" srcId="{49BAA2D3-4647-43B8-90FF-2E0D8F20C846}" destId="{9469EF60-AA89-4269-A28F-C98C359AD3AF}" srcOrd="0" destOrd="0" presId="urn:microsoft.com/office/officeart/2005/8/layout/hierarchy3"/>
    <dgm:cxn modelId="{8ECA7251-4FA1-4F2A-B04F-B905166CB929}" srcId="{A92F9B28-F4CA-4C27-A455-B59888E03643}" destId="{49BAA2D3-4647-43B8-90FF-2E0D8F20C846}" srcOrd="0" destOrd="0" parTransId="{0375FEAC-4B88-4D2F-8DE8-BA219A28A920}" sibTransId="{A454BEEA-B488-4CAA-8405-D039374F87E0}"/>
    <dgm:cxn modelId="{36E7737C-6010-4D71-88E7-7505E8736E0E}" type="presOf" srcId="{0375FEAC-4B88-4D2F-8DE8-BA219A28A920}" destId="{B467F296-6F9C-4E0C-AD31-1FCF5BFCB856}" srcOrd="0" destOrd="0" presId="urn:microsoft.com/office/officeart/2005/8/layout/hierarchy3"/>
    <dgm:cxn modelId="{3BA62297-4F5F-4879-B842-367C21F949F1}" type="presOf" srcId="{A92F9B28-F4CA-4C27-A455-B59888E03643}" destId="{011864C3-678B-4B32-9365-A66F8F2119F0}" srcOrd="1"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2B5A03DC-7D38-4BAD-B506-2F5B2B900379}" type="presOf" srcId="{A92F9B28-F4CA-4C27-A455-B59888E03643}" destId="{A32D7040-E2CF-4891-AEEF-A0F64528399F}" srcOrd="0" destOrd="0" presId="urn:microsoft.com/office/officeart/2005/8/layout/hierarchy3"/>
    <dgm:cxn modelId="{2CB42B49-3429-45F4-8EFC-D2986640C339}" type="presOf" srcId="{FB65717A-192B-44A2-83D5-B34EBFB3A3F3}" destId="{72A81701-9E8C-4765-BC05-6093C189EB13}" srcOrd="0" destOrd="0" presId="urn:microsoft.com/office/officeart/2005/8/layout/hierarchy3"/>
    <dgm:cxn modelId="{B77CC517-F0AF-421A-BB53-870ECB414F6D}" type="presParOf" srcId="{72A81701-9E8C-4765-BC05-6093C189EB13}" destId="{256D0A4A-7245-47EB-8DFE-26F72EB51CE7}" srcOrd="0" destOrd="0" presId="urn:microsoft.com/office/officeart/2005/8/layout/hierarchy3"/>
    <dgm:cxn modelId="{8975E5F0-7DEB-42D2-8BE8-AB4DC81F7E89}" type="presParOf" srcId="{256D0A4A-7245-47EB-8DFE-26F72EB51CE7}" destId="{EA03D7FE-0667-4FB8-8C14-7977D8819D02}" srcOrd="0" destOrd="0" presId="urn:microsoft.com/office/officeart/2005/8/layout/hierarchy3"/>
    <dgm:cxn modelId="{8FD529AB-6F6B-4CDF-9DC1-05CD82600963}" type="presParOf" srcId="{EA03D7FE-0667-4FB8-8C14-7977D8819D02}" destId="{A32D7040-E2CF-4891-AEEF-A0F64528399F}" srcOrd="0" destOrd="0" presId="urn:microsoft.com/office/officeart/2005/8/layout/hierarchy3"/>
    <dgm:cxn modelId="{ED2907B6-427D-4CAC-BAE0-6B7E1DDD7CD1}" type="presParOf" srcId="{EA03D7FE-0667-4FB8-8C14-7977D8819D02}" destId="{011864C3-678B-4B32-9365-A66F8F2119F0}" srcOrd="1" destOrd="0" presId="urn:microsoft.com/office/officeart/2005/8/layout/hierarchy3"/>
    <dgm:cxn modelId="{4C44E7EA-9609-49BE-8AEA-D0DEA11BAFF2}" type="presParOf" srcId="{256D0A4A-7245-47EB-8DFE-26F72EB51CE7}" destId="{888DD1F8-ADB4-42D7-A26E-551AB78CCB86}" srcOrd="1" destOrd="0" presId="urn:microsoft.com/office/officeart/2005/8/layout/hierarchy3"/>
    <dgm:cxn modelId="{554189C3-C536-4A5B-9762-172E6F85F85A}" type="presParOf" srcId="{888DD1F8-ADB4-42D7-A26E-551AB78CCB86}" destId="{B467F296-6F9C-4E0C-AD31-1FCF5BFCB856}" srcOrd="0" destOrd="0" presId="urn:microsoft.com/office/officeart/2005/8/layout/hierarchy3"/>
    <dgm:cxn modelId="{15A79994-5FD4-41DC-A10A-DB0009B66AAF}"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Beryllium</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Be</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F7686927-44D1-45DC-B923-21E41CD40F3E}" type="presOf" srcId="{A92F9B28-F4CA-4C27-A455-B59888E03643}" destId="{A32D7040-E2CF-4891-AEEF-A0F64528399F}" srcOrd="0" destOrd="0" presId="urn:microsoft.com/office/officeart/2005/8/layout/hierarchy3"/>
    <dgm:cxn modelId="{A4273537-EE6F-4B8C-B5C1-D596DEBE255D}" type="presOf" srcId="{49BAA2D3-4647-43B8-90FF-2E0D8F20C846}" destId="{9469EF60-AA89-4269-A28F-C98C359AD3AF}" srcOrd="0" destOrd="0" presId="urn:microsoft.com/office/officeart/2005/8/layout/hierarchy3"/>
    <dgm:cxn modelId="{8ECA7251-4FA1-4F2A-B04F-B905166CB929}" srcId="{A92F9B28-F4CA-4C27-A455-B59888E03643}" destId="{49BAA2D3-4647-43B8-90FF-2E0D8F20C846}" srcOrd="0" destOrd="0" parTransId="{0375FEAC-4B88-4D2F-8DE8-BA219A28A920}" sibTransId="{A454BEEA-B488-4CAA-8405-D039374F87E0}"/>
    <dgm:cxn modelId="{DD822D46-04A6-49C8-956C-B8DE032851E4}" type="presOf" srcId="{FB65717A-192B-44A2-83D5-B34EBFB3A3F3}" destId="{72A81701-9E8C-4765-BC05-6093C189EB13}" srcOrd="0"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782DB030-8E34-4B7E-9F5C-A0295DB81F90}" type="presOf" srcId="{0375FEAC-4B88-4D2F-8DE8-BA219A28A920}" destId="{B467F296-6F9C-4E0C-AD31-1FCF5BFCB856}" srcOrd="0" destOrd="0" presId="urn:microsoft.com/office/officeart/2005/8/layout/hierarchy3"/>
    <dgm:cxn modelId="{8409CFE8-3BC2-4738-A09D-0CA8844B11B8}" type="presOf" srcId="{A92F9B28-F4CA-4C27-A455-B59888E03643}" destId="{011864C3-678B-4B32-9365-A66F8F2119F0}" srcOrd="1" destOrd="0" presId="urn:microsoft.com/office/officeart/2005/8/layout/hierarchy3"/>
    <dgm:cxn modelId="{88AAAFE1-E78D-40D6-9528-1EA2177B40F2}" type="presParOf" srcId="{72A81701-9E8C-4765-BC05-6093C189EB13}" destId="{256D0A4A-7245-47EB-8DFE-26F72EB51CE7}" srcOrd="0" destOrd="0" presId="urn:microsoft.com/office/officeart/2005/8/layout/hierarchy3"/>
    <dgm:cxn modelId="{3E5A1992-9F18-429E-93EB-D02FF4E02F85}" type="presParOf" srcId="{256D0A4A-7245-47EB-8DFE-26F72EB51CE7}" destId="{EA03D7FE-0667-4FB8-8C14-7977D8819D02}" srcOrd="0" destOrd="0" presId="urn:microsoft.com/office/officeart/2005/8/layout/hierarchy3"/>
    <dgm:cxn modelId="{94D916D9-B0F1-4EB2-B250-F5F77A6CCFF3}" type="presParOf" srcId="{EA03D7FE-0667-4FB8-8C14-7977D8819D02}" destId="{A32D7040-E2CF-4891-AEEF-A0F64528399F}" srcOrd="0" destOrd="0" presId="urn:microsoft.com/office/officeart/2005/8/layout/hierarchy3"/>
    <dgm:cxn modelId="{FAC206DC-5AC4-40A0-AACC-C7AB62F9C28B}" type="presParOf" srcId="{EA03D7FE-0667-4FB8-8C14-7977D8819D02}" destId="{011864C3-678B-4B32-9365-A66F8F2119F0}" srcOrd="1" destOrd="0" presId="urn:microsoft.com/office/officeart/2005/8/layout/hierarchy3"/>
    <dgm:cxn modelId="{EE74CE17-139E-40FB-A4C6-E426600FAE3A}" type="presParOf" srcId="{256D0A4A-7245-47EB-8DFE-26F72EB51CE7}" destId="{888DD1F8-ADB4-42D7-A26E-551AB78CCB86}" srcOrd="1" destOrd="0" presId="urn:microsoft.com/office/officeart/2005/8/layout/hierarchy3"/>
    <dgm:cxn modelId="{141292F2-B80B-4EBC-9A62-5FF768D50898}" type="presParOf" srcId="{888DD1F8-ADB4-42D7-A26E-551AB78CCB86}" destId="{B467F296-6F9C-4E0C-AD31-1FCF5BFCB856}" srcOrd="0" destOrd="0" presId="urn:microsoft.com/office/officeart/2005/8/layout/hierarchy3"/>
    <dgm:cxn modelId="{D619B9C4-A5D3-42A2-8D77-C18DE4446179}"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Boron</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Bo</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854124F7-601C-47CB-9AED-C1908B9992B1}" type="presOf" srcId="{A92F9B28-F4CA-4C27-A455-B59888E03643}" destId="{A32D7040-E2CF-4891-AEEF-A0F64528399F}" srcOrd="0" destOrd="0" presId="urn:microsoft.com/office/officeart/2005/8/layout/hierarchy3"/>
    <dgm:cxn modelId="{819AFC4F-EEC6-4E2E-A3CE-CB55536BED37}" type="presOf" srcId="{0375FEAC-4B88-4D2F-8DE8-BA219A28A920}" destId="{B467F296-6F9C-4E0C-AD31-1FCF5BFCB856}" srcOrd="0" destOrd="0" presId="urn:microsoft.com/office/officeart/2005/8/layout/hierarchy3"/>
    <dgm:cxn modelId="{D1457803-E651-421D-9876-860923724E94}" type="presOf" srcId="{A92F9B28-F4CA-4C27-A455-B59888E03643}" destId="{011864C3-678B-4B32-9365-A66F8F2119F0}" srcOrd="1" destOrd="0" presId="urn:microsoft.com/office/officeart/2005/8/layout/hierarchy3"/>
    <dgm:cxn modelId="{8ECA7251-4FA1-4F2A-B04F-B905166CB929}" srcId="{A92F9B28-F4CA-4C27-A455-B59888E03643}" destId="{49BAA2D3-4647-43B8-90FF-2E0D8F20C846}" srcOrd="0" destOrd="0" parTransId="{0375FEAC-4B88-4D2F-8DE8-BA219A28A920}" sibTransId="{A454BEEA-B488-4CAA-8405-D039374F87E0}"/>
    <dgm:cxn modelId="{FA71460D-3068-4472-A0F9-15D4AF18C0FB}" srcId="{FB65717A-192B-44A2-83D5-B34EBFB3A3F3}" destId="{A92F9B28-F4CA-4C27-A455-B59888E03643}" srcOrd="0" destOrd="0" parTransId="{44855A37-3D70-4954-ABDF-96CC9084C7CF}" sibTransId="{EBD62DA7-03A3-4882-88C7-8C6AFC3C5B8A}"/>
    <dgm:cxn modelId="{0EF33225-461C-4FDE-ABAB-29524C791CC7}" type="presOf" srcId="{FB65717A-192B-44A2-83D5-B34EBFB3A3F3}" destId="{72A81701-9E8C-4765-BC05-6093C189EB13}" srcOrd="0" destOrd="0" presId="urn:microsoft.com/office/officeart/2005/8/layout/hierarchy3"/>
    <dgm:cxn modelId="{DDD7E043-34EA-4FDA-BA04-8995FBB90E60}" type="presOf" srcId="{49BAA2D3-4647-43B8-90FF-2E0D8F20C846}" destId="{9469EF60-AA89-4269-A28F-C98C359AD3AF}" srcOrd="0" destOrd="0" presId="urn:microsoft.com/office/officeart/2005/8/layout/hierarchy3"/>
    <dgm:cxn modelId="{AD51EDCE-BE52-483D-9352-C0D4EE777331}" type="presParOf" srcId="{72A81701-9E8C-4765-BC05-6093C189EB13}" destId="{256D0A4A-7245-47EB-8DFE-26F72EB51CE7}" srcOrd="0" destOrd="0" presId="urn:microsoft.com/office/officeart/2005/8/layout/hierarchy3"/>
    <dgm:cxn modelId="{3594D27E-8538-4204-A294-DA860BCFDB24}" type="presParOf" srcId="{256D0A4A-7245-47EB-8DFE-26F72EB51CE7}" destId="{EA03D7FE-0667-4FB8-8C14-7977D8819D02}" srcOrd="0" destOrd="0" presId="urn:microsoft.com/office/officeart/2005/8/layout/hierarchy3"/>
    <dgm:cxn modelId="{1E4B5324-B78B-4BA2-B4E7-DBFFF63C9BA0}" type="presParOf" srcId="{EA03D7FE-0667-4FB8-8C14-7977D8819D02}" destId="{A32D7040-E2CF-4891-AEEF-A0F64528399F}" srcOrd="0" destOrd="0" presId="urn:microsoft.com/office/officeart/2005/8/layout/hierarchy3"/>
    <dgm:cxn modelId="{9FBC4CAB-2E19-475E-903E-0D9A1A959664}" type="presParOf" srcId="{EA03D7FE-0667-4FB8-8C14-7977D8819D02}" destId="{011864C3-678B-4B32-9365-A66F8F2119F0}" srcOrd="1" destOrd="0" presId="urn:microsoft.com/office/officeart/2005/8/layout/hierarchy3"/>
    <dgm:cxn modelId="{8C21371A-A174-4495-B2AB-C019601229CD}" type="presParOf" srcId="{256D0A4A-7245-47EB-8DFE-26F72EB51CE7}" destId="{888DD1F8-ADB4-42D7-A26E-551AB78CCB86}" srcOrd="1" destOrd="0" presId="urn:microsoft.com/office/officeart/2005/8/layout/hierarchy3"/>
    <dgm:cxn modelId="{906AF3CB-A927-406B-8370-DE1D1EC6701E}" type="presParOf" srcId="{888DD1F8-ADB4-42D7-A26E-551AB78CCB86}" destId="{B467F296-6F9C-4E0C-AD31-1FCF5BFCB856}" srcOrd="0" destOrd="0" presId="urn:microsoft.com/office/officeart/2005/8/layout/hierarchy3"/>
    <dgm:cxn modelId="{EF836AB6-9164-43FF-AF2A-BCF08F2FE02F}"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Carbon</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C</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8ECA7251-4FA1-4F2A-B04F-B905166CB929}" srcId="{A92F9B28-F4CA-4C27-A455-B59888E03643}" destId="{49BAA2D3-4647-43B8-90FF-2E0D8F20C846}" srcOrd="0" destOrd="0" parTransId="{0375FEAC-4B88-4D2F-8DE8-BA219A28A920}" sibTransId="{A454BEEA-B488-4CAA-8405-D039374F87E0}"/>
    <dgm:cxn modelId="{921D0D87-211D-49AD-A1A4-6FF34C2AC056}" type="presOf" srcId="{FB65717A-192B-44A2-83D5-B34EBFB3A3F3}" destId="{72A81701-9E8C-4765-BC05-6093C189EB13}" srcOrd="0" destOrd="0" presId="urn:microsoft.com/office/officeart/2005/8/layout/hierarchy3"/>
    <dgm:cxn modelId="{AF672BB9-2444-4487-A4B6-D91D67B5A4CF}" type="presOf" srcId="{49BAA2D3-4647-43B8-90FF-2E0D8F20C846}" destId="{9469EF60-AA89-4269-A28F-C98C359AD3AF}" srcOrd="0"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1E73C597-CD56-4E94-9420-C076E032D2F5}" type="presOf" srcId="{A92F9B28-F4CA-4C27-A455-B59888E03643}" destId="{011864C3-678B-4B32-9365-A66F8F2119F0}" srcOrd="1" destOrd="0" presId="urn:microsoft.com/office/officeart/2005/8/layout/hierarchy3"/>
    <dgm:cxn modelId="{80019425-275A-4791-BFE1-3FAFD683B94F}" type="presOf" srcId="{A92F9B28-F4CA-4C27-A455-B59888E03643}" destId="{A32D7040-E2CF-4891-AEEF-A0F64528399F}" srcOrd="0" destOrd="0" presId="urn:microsoft.com/office/officeart/2005/8/layout/hierarchy3"/>
    <dgm:cxn modelId="{08CCC91F-D94C-4CBE-BE5C-D87728803A37}" type="presOf" srcId="{0375FEAC-4B88-4D2F-8DE8-BA219A28A920}" destId="{B467F296-6F9C-4E0C-AD31-1FCF5BFCB856}" srcOrd="0" destOrd="0" presId="urn:microsoft.com/office/officeart/2005/8/layout/hierarchy3"/>
    <dgm:cxn modelId="{A7E8D61A-53E3-45F8-A56E-99346256EA9C}" type="presParOf" srcId="{72A81701-9E8C-4765-BC05-6093C189EB13}" destId="{256D0A4A-7245-47EB-8DFE-26F72EB51CE7}" srcOrd="0" destOrd="0" presId="urn:microsoft.com/office/officeart/2005/8/layout/hierarchy3"/>
    <dgm:cxn modelId="{D7985B43-0172-4005-8B94-933029BEC65B}" type="presParOf" srcId="{256D0A4A-7245-47EB-8DFE-26F72EB51CE7}" destId="{EA03D7FE-0667-4FB8-8C14-7977D8819D02}" srcOrd="0" destOrd="0" presId="urn:microsoft.com/office/officeart/2005/8/layout/hierarchy3"/>
    <dgm:cxn modelId="{58D7900C-0CFA-4594-827B-2D6BA9E35F1F}" type="presParOf" srcId="{EA03D7FE-0667-4FB8-8C14-7977D8819D02}" destId="{A32D7040-E2CF-4891-AEEF-A0F64528399F}" srcOrd="0" destOrd="0" presId="urn:microsoft.com/office/officeart/2005/8/layout/hierarchy3"/>
    <dgm:cxn modelId="{E8FDE451-2787-406C-A8E8-839DFFE4D34F}" type="presParOf" srcId="{EA03D7FE-0667-4FB8-8C14-7977D8819D02}" destId="{011864C3-678B-4B32-9365-A66F8F2119F0}" srcOrd="1" destOrd="0" presId="urn:microsoft.com/office/officeart/2005/8/layout/hierarchy3"/>
    <dgm:cxn modelId="{89C797C5-1DF8-47C1-955E-29F53B29FA82}" type="presParOf" srcId="{256D0A4A-7245-47EB-8DFE-26F72EB51CE7}" destId="{888DD1F8-ADB4-42D7-A26E-551AB78CCB86}" srcOrd="1" destOrd="0" presId="urn:microsoft.com/office/officeart/2005/8/layout/hierarchy3"/>
    <dgm:cxn modelId="{82085188-6B2E-46DE-89C6-71397D8F623A}" type="presParOf" srcId="{888DD1F8-ADB4-42D7-A26E-551AB78CCB86}" destId="{B467F296-6F9C-4E0C-AD31-1FCF5BFCB856}" srcOrd="0" destOrd="0" presId="urn:microsoft.com/office/officeart/2005/8/layout/hierarchy3"/>
    <dgm:cxn modelId="{6212107A-BEC8-4FAA-ABAE-73B3D9BE0D52}"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Nitrogen</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N</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5A6A8118-227D-4AF6-A856-41885AEEDB50}" type="presOf" srcId="{A92F9B28-F4CA-4C27-A455-B59888E03643}" destId="{011864C3-678B-4B32-9365-A66F8F2119F0}" srcOrd="1" destOrd="0" presId="urn:microsoft.com/office/officeart/2005/8/layout/hierarchy3"/>
    <dgm:cxn modelId="{8ECA7251-4FA1-4F2A-B04F-B905166CB929}" srcId="{A92F9B28-F4CA-4C27-A455-B59888E03643}" destId="{49BAA2D3-4647-43B8-90FF-2E0D8F20C846}" srcOrd="0" destOrd="0" parTransId="{0375FEAC-4B88-4D2F-8DE8-BA219A28A920}" sibTransId="{A454BEEA-B488-4CAA-8405-D039374F87E0}"/>
    <dgm:cxn modelId="{FEC74059-AE48-46D6-AADC-12A429F2F653}" type="presOf" srcId="{49BAA2D3-4647-43B8-90FF-2E0D8F20C846}" destId="{9469EF60-AA89-4269-A28F-C98C359AD3AF}" srcOrd="0" destOrd="0" presId="urn:microsoft.com/office/officeart/2005/8/layout/hierarchy3"/>
    <dgm:cxn modelId="{0A796785-8E0A-4EE1-807E-547DF652FBB5}" type="presOf" srcId="{0375FEAC-4B88-4D2F-8DE8-BA219A28A920}" destId="{B467F296-6F9C-4E0C-AD31-1FCF5BFCB856}" srcOrd="0"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7BEEF1F7-EC8F-4A88-BBB4-DE6C35536A39}" type="presOf" srcId="{FB65717A-192B-44A2-83D5-B34EBFB3A3F3}" destId="{72A81701-9E8C-4765-BC05-6093C189EB13}" srcOrd="0" destOrd="0" presId="urn:microsoft.com/office/officeart/2005/8/layout/hierarchy3"/>
    <dgm:cxn modelId="{0BD465E4-852B-41CD-8E98-ECC8B8431112}" type="presOf" srcId="{A92F9B28-F4CA-4C27-A455-B59888E03643}" destId="{A32D7040-E2CF-4891-AEEF-A0F64528399F}" srcOrd="0" destOrd="0" presId="urn:microsoft.com/office/officeart/2005/8/layout/hierarchy3"/>
    <dgm:cxn modelId="{ACD67E9C-2096-4156-8F9F-085DD69FA3B3}" type="presParOf" srcId="{72A81701-9E8C-4765-BC05-6093C189EB13}" destId="{256D0A4A-7245-47EB-8DFE-26F72EB51CE7}" srcOrd="0" destOrd="0" presId="urn:microsoft.com/office/officeart/2005/8/layout/hierarchy3"/>
    <dgm:cxn modelId="{C49A3371-E17E-4D46-B6A5-6E0B2835D7FA}" type="presParOf" srcId="{256D0A4A-7245-47EB-8DFE-26F72EB51CE7}" destId="{EA03D7FE-0667-4FB8-8C14-7977D8819D02}" srcOrd="0" destOrd="0" presId="urn:microsoft.com/office/officeart/2005/8/layout/hierarchy3"/>
    <dgm:cxn modelId="{948BA1E6-39D0-44FB-811E-07AD0775EF5D}" type="presParOf" srcId="{EA03D7FE-0667-4FB8-8C14-7977D8819D02}" destId="{A32D7040-E2CF-4891-AEEF-A0F64528399F}" srcOrd="0" destOrd="0" presId="urn:microsoft.com/office/officeart/2005/8/layout/hierarchy3"/>
    <dgm:cxn modelId="{D5DE5C75-3780-4E5B-B0BB-85CB6D717017}" type="presParOf" srcId="{EA03D7FE-0667-4FB8-8C14-7977D8819D02}" destId="{011864C3-678B-4B32-9365-A66F8F2119F0}" srcOrd="1" destOrd="0" presId="urn:microsoft.com/office/officeart/2005/8/layout/hierarchy3"/>
    <dgm:cxn modelId="{E1F5615F-CDCF-46F8-874E-290C84B44AF0}" type="presParOf" srcId="{256D0A4A-7245-47EB-8DFE-26F72EB51CE7}" destId="{888DD1F8-ADB4-42D7-A26E-551AB78CCB86}" srcOrd="1" destOrd="0" presId="urn:microsoft.com/office/officeart/2005/8/layout/hierarchy3"/>
    <dgm:cxn modelId="{3F06251C-88B1-4A62-A201-39F0D1DD8248}" type="presParOf" srcId="{888DD1F8-ADB4-42D7-A26E-551AB78CCB86}" destId="{B467F296-6F9C-4E0C-AD31-1FCF5BFCB856}" srcOrd="0" destOrd="0" presId="urn:microsoft.com/office/officeart/2005/8/layout/hierarchy3"/>
    <dgm:cxn modelId="{FC5E1813-0E62-4211-B1F1-A4F013B7BD09}"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6FCFCDE-B529-4424-A356-70329D47952E}">
      <dsp:nvSpPr>
        <dsp:cNvPr id="0" name=""/>
        <dsp:cNvSpPr/>
      </dsp:nvSpPr>
      <dsp:spPr>
        <a:xfrm rot="21300000">
          <a:off x="1537834" y="1070039"/>
          <a:ext cx="6144531" cy="537576"/>
        </a:xfrm>
        <a:prstGeom prst="mathMinus">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w="9525" cap="flat" cmpd="sng" algn="ctr">
          <a:solidFill>
            <a:schemeClr val="accent5">
              <a:shade val="95000"/>
              <a:satMod val="105000"/>
            </a:schemeClr>
          </a:solidFill>
          <a:prstDash val="solid"/>
        </a:ln>
        <a:effectLst>
          <a:outerShdw blurRad="40000" dist="23000" dir="5400000" rotWithShape="0">
            <a:srgbClr val="000000">
              <a:alpha val="35000"/>
            </a:srgbClr>
          </a:outerShdw>
        </a:effectLst>
      </dsp:spPr>
      <dsp:style>
        <a:lnRef idx="1">
          <a:schemeClr val="accent5"/>
        </a:lnRef>
        <a:fillRef idx="3">
          <a:schemeClr val="accent5"/>
        </a:fillRef>
        <a:effectRef idx="2">
          <a:schemeClr val="accent5"/>
        </a:effectRef>
        <a:fontRef idx="minor">
          <a:schemeClr val="lt1"/>
        </a:fontRef>
      </dsp:style>
    </dsp:sp>
    <dsp:sp modelId="{BACB51CB-C77D-4C3B-8C93-6A2DB3CF37ED}">
      <dsp:nvSpPr>
        <dsp:cNvPr id="0" name=""/>
        <dsp:cNvSpPr/>
      </dsp:nvSpPr>
      <dsp:spPr>
        <a:xfrm>
          <a:off x="1106424" y="133882"/>
          <a:ext cx="2766060" cy="1071062"/>
        </a:xfrm>
        <a:prstGeom prst="downArrow">
          <a:avLst/>
        </a:prstGeom>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4"/>
        </a:lnRef>
        <a:fillRef idx="3">
          <a:schemeClr val="accent4"/>
        </a:fillRef>
        <a:effectRef idx="3">
          <a:schemeClr val="accent4"/>
        </a:effectRef>
        <a:fontRef idx="minor">
          <a:schemeClr val="lt1"/>
        </a:fontRef>
      </dsp:style>
    </dsp:sp>
    <dsp:sp modelId="{49260399-82E4-41B3-9F28-B0767441D5C2}">
      <dsp:nvSpPr>
        <dsp:cNvPr id="0" name=""/>
        <dsp:cNvSpPr/>
      </dsp:nvSpPr>
      <dsp:spPr>
        <a:xfrm>
          <a:off x="4267211" y="0"/>
          <a:ext cx="4649724" cy="11246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213360" rIns="213360" bIns="213360" numCol="1" spcCol="1270" anchor="ctr" anchorCtr="0">
          <a:noAutofit/>
          <a:scene3d>
            <a:camera prst="orthographicFront"/>
            <a:lightRig rig="threePt" dir="t"/>
          </a:scene3d>
          <a:sp3d extrusionH="57150">
            <a:bevelT w="82550" h="38100" prst="coolSlant"/>
          </a:sp3d>
        </a:bodyPr>
        <a:lstStyle/>
        <a:p>
          <a:pPr lvl="0" algn="ctr" defTabSz="1333500" rtl="0">
            <a:lnSpc>
              <a:spcPct val="90000"/>
            </a:lnSpc>
            <a:spcBef>
              <a:spcPct val="0"/>
            </a:spcBef>
            <a:spcAft>
              <a:spcPct val="35000"/>
            </a:spcAft>
          </a:pPr>
          <a:r>
            <a:rPr lang="en-US" sz="3000" b="1" kern="1200" dirty="0" err="1" smtClean="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rPr>
            <a:t>Supercool</a:t>
          </a:r>
          <a:r>
            <a:rPr lang="en-US" sz="30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rPr>
            <a:t> Concept Note!</a:t>
          </a:r>
          <a:endParaRPr lang="en-US" sz="30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endParaRPr>
        </a:p>
      </dsp:txBody>
      <dsp:txXfrm>
        <a:off x="4267211" y="0"/>
        <a:ext cx="4649724" cy="1124615"/>
      </dsp:txXfrm>
    </dsp:sp>
    <dsp:sp modelId="{36822B94-93F9-45F5-B7FA-4A8DE7AE2062}">
      <dsp:nvSpPr>
        <dsp:cNvPr id="0" name=""/>
        <dsp:cNvSpPr/>
      </dsp:nvSpPr>
      <dsp:spPr>
        <a:xfrm>
          <a:off x="5347716" y="1472710"/>
          <a:ext cx="2766060" cy="1071062"/>
        </a:xfrm>
        <a:prstGeom prst="upArrow">
          <a:avLst/>
        </a:prstGeom>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4"/>
        </a:lnRef>
        <a:fillRef idx="3">
          <a:schemeClr val="accent4"/>
        </a:fillRef>
        <a:effectRef idx="3">
          <a:schemeClr val="accent4"/>
        </a:effectRef>
        <a:fontRef idx="minor">
          <a:schemeClr val="lt1"/>
        </a:fontRef>
      </dsp:style>
    </dsp:sp>
    <dsp:sp modelId="{FD9EBC17-974B-4915-9DA8-CF8D4BD5FD67}">
      <dsp:nvSpPr>
        <dsp:cNvPr id="0" name=""/>
        <dsp:cNvSpPr/>
      </dsp:nvSpPr>
      <dsp:spPr>
        <a:xfrm>
          <a:off x="-304797" y="762002"/>
          <a:ext cx="6326119" cy="26776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213360" rIns="213360" bIns="213360" numCol="1" spcCol="1270" anchor="ctr" anchorCtr="0">
          <a:noAutofit/>
          <a:scene3d>
            <a:camera prst="orthographicFront"/>
            <a:lightRig rig="threePt" dir="t"/>
          </a:scene3d>
          <a:sp3d extrusionH="57150">
            <a:bevelT w="82550" h="38100" prst="coolSlant"/>
          </a:sp3d>
        </a:bodyPr>
        <a:lstStyle/>
        <a:p>
          <a:pPr lvl="0" algn="ctr" defTabSz="1333500" rtl="0">
            <a:lnSpc>
              <a:spcPct val="90000"/>
            </a:lnSpc>
            <a:spcBef>
              <a:spcPct val="0"/>
            </a:spcBef>
            <a:spcAft>
              <a:spcPct val="35000"/>
            </a:spcAft>
          </a:pPr>
          <a:r>
            <a:rPr lang="en-US" sz="30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rPr>
            <a:t>[Frequency and Wavelength</a:t>
          </a:r>
        </a:p>
        <a:p>
          <a:pPr lvl="0" algn="ctr" defTabSz="1333500" rtl="0">
            <a:lnSpc>
              <a:spcPct val="90000"/>
            </a:lnSpc>
            <a:spcBef>
              <a:spcPct val="0"/>
            </a:spcBef>
            <a:spcAft>
              <a:spcPct val="35000"/>
            </a:spcAft>
          </a:pPr>
          <a:r>
            <a:rPr lang="en-US" sz="30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rPr>
            <a:t> are inversely related]</a:t>
          </a:r>
          <a:endParaRPr lang="en-US" sz="30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endParaRPr>
        </a:p>
      </dsp:txBody>
      <dsp:txXfrm>
        <a:off x="-304797" y="762002"/>
        <a:ext cx="6326119" cy="2677653"/>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32D7040-E2CF-4891-AEEF-A0F64528399F}">
      <dsp:nvSpPr>
        <dsp:cNvPr id="0" name=""/>
        <dsp:cNvSpPr/>
      </dsp:nvSpPr>
      <dsp:spPr>
        <a:xfrm>
          <a:off x="418230" y="1105"/>
          <a:ext cx="1759101" cy="879550"/>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62865" tIns="41910" rIns="62865" bIns="41910" numCol="1" spcCol="1270" anchor="ctr" anchorCtr="0">
          <a:noAutofit/>
        </a:bodyPr>
        <a:lstStyle/>
        <a:p>
          <a:pPr lvl="0" algn="ctr" defTabSz="1466850" rtl="0">
            <a:lnSpc>
              <a:spcPct val="90000"/>
            </a:lnSpc>
            <a:spcBef>
              <a:spcPct val="0"/>
            </a:spcBef>
            <a:spcAft>
              <a:spcPct val="35000"/>
            </a:spcAft>
          </a:pPr>
          <a:r>
            <a:rPr lang="en-US" sz="3300" b="1" kern="1200" dirty="0" smtClean="0"/>
            <a:t>Oxygen</a:t>
          </a:r>
          <a:endParaRPr lang="en-US" sz="3300" kern="1200" dirty="0"/>
        </a:p>
      </dsp:txBody>
      <dsp:txXfrm>
        <a:off x="418230" y="1105"/>
        <a:ext cx="1759101" cy="879550"/>
      </dsp:txXfrm>
    </dsp:sp>
    <dsp:sp modelId="{B467F296-6F9C-4E0C-AD31-1FCF5BFCB856}">
      <dsp:nvSpPr>
        <dsp:cNvPr id="0" name=""/>
        <dsp:cNvSpPr/>
      </dsp:nvSpPr>
      <dsp:spPr>
        <a:xfrm>
          <a:off x="594140" y="880656"/>
          <a:ext cx="175910" cy="659663"/>
        </a:xfrm>
        <a:custGeom>
          <a:avLst/>
          <a:gdLst/>
          <a:ahLst/>
          <a:cxnLst/>
          <a:rect l="0" t="0" r="0" b="0"/>
          <a:pathLst>
            <a:path>
              <a:moveTo>
                <a:pt x="0" y="0"/>
              </a:moveTo>
              <a:lnTo>
                <a:pt x="0" y="659663"/>
              </a:lnTo>
              <a:lnTo>
                <a:pt x="175910" y="659663"/>
              </a:lnTo>
            </a:path>
          </a:pathLst>
        </a:custGeom>
        <a:noFill/>
        <a:ln w="25400" cap="flat" cmpd="sng" algn="ctr">
          <a:solidFill>
            <a:schemeClr val="accent4">
              <a:shade val="6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sp>
    <dsp:sp modelId="{9469EF60-AA89-4269-A28F-C98C359AD3AF}">
      <dsp:nvSpPr>
        <dsp:cNvPr id="0" name=""/>
        <dsp:cNvSpPr/>
      </dsp:nvSpPr>
      <dsp:spPr>
        <a:xfrm>
          <a:off x="770050" y="1100543"/>
          <a:ext cx="1407281" cy="87955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99060" tIns="66040" rIns="99060" bIns="66040" numCol="1" spcCol="1270" anchor="ctr" anchorCtr="0">
          <a:noAutofit/>
        </a:bodyPr>
        <a:lstStyle/>
        <a:p>
          <a:pPr lvl="0" algn="ctr" defTabSz="2311400" rtl="0">
            <a:lnSpc>
              <a:spcPct val="90000"/>
            </a:lnSpc>
            <a:spcBef>
              <a:spcPct val="0"/>
            </a:spcBef>
            <a:spcAft>
              <a:spcPct val="35000"/>
            </a:spcAft>
          </a:pPr>
          <a:r>
            <a:rPr lang="en-US" sz="5200" b="1" kern="1200" dirty="0" smtClean="0"/>
            <a:t>O</a:t>
          </a:r>
          <a:endParaRPr lang="en-US" sz="5200" kern="1200" dirty="0"/>
        </a:p>
      </dsp:txBody>
      <dsp:txXfrm>
        <a:off x="770050" y="1100543"/>
        <a:ext cx="1407281" cy="879550"/>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32D7040-E2CF-4891-AEEF-A0F64528399F}">
      <dsp:nvSpPr>
        <dsp:cNvPr id="0" name=""/>
        <dsp:cNvSpPr/>
      </dsp:nvSpPr>
      <dsp:spPr>
        <a:xfrm>
          <a:off x="418230" y="1105"/>
          <a:ext cx="1759101" cy="879550"/>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59055" tIns="39370" rIns="59055" bIns="39370" numCol="1" spcCol="1270" anchor="ctr" anchorCtr="0">
          <a:noAutofit/>
        </a:bodyPr>
        <a:lstStyle/>
        <a:p>
          <a:pPr lvl="0" algn="ctr" defTabSz="1377950" rtl="0">
            <a:lnSpc>
              <a:spcPct val="90000"/>
            </a:lnSpc>
            <a:spcBef>
              <a:spcPct val="0"/>
            </a:spcBef>
            <a:spcAft>
              <a:spcPct val="35000"/>
            </a:spcAft>
          </a:pPr>
          <a:r>
            <a:rPr lang="en-US" sz="3100" b="1" kern="1200" dirty="0" smtClean="0"/>
            <a:t>Fluorine</a:t>
          </a:r>
          <a:endParaRPr lang="en-US" sz="3100" kern="1200" dirty="0"/>
        </a:p>
      </dsp:txBody>
      <dsp:txXfrm>
        <a:off x="418230" y="1105"/>
        <a:ext cx="1759101" cy="879550"/>
      </dsp:txXfrm>
    </dsp:sp>
    <dsp:sp modelId="{B467F296-6F9C-4E0C-AD31-1FCF5BFCB856}">
      <dsp:nvSpPr>
        <dsp:cNvPr id="0" name=""/>
        <dsp:cNvSpPr/>
      </dsp:nvSpPr>
      <dsp:spPr>
        <a:xfrm>
          <a:off x="594140" y="880656"/>
          <a:ext cx="175910" cy="659663"/>
        </a:xfrm>
        <a:custGeom>
          <a:avLst/>
          <a:gdLst/>
          <a:ahLst/>
          <a:cxnLst/>
          <a:rect l="0" t="0" r="0" b="0"/>
          <a:pathLst>
            <a:path>
              <a:moveTo>
                <a:pt x="0" y="0"/>
              </a:moveTo>
              <a:lnTo>
                <a:pt x="0" y="659663"/>
              </a:lnTo>
              <a:lnTo>
                <a:pt x="175910" y="659663"/>
              </a:lnTo>
            </a:path>
          </a:pathLst>
        </a:custGeom>
        <a:noFill/>
        <a:ln w="25400" cap="flat" cmpd="sng" algn="ctr">
          <a:solidFill>
            <a:schemeClr val="accent4">
              <a:shade val="6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sp>
    <dsp:sp modelId="{9469EF60-AA89-4269-A28F-C98C359AD3AF}">
      <dsp:nvSpPr>
        <dsp:cNvPr id="0" name=""/>
        <dsp:cNvSpPr/>
      </dsp:nvSpPr>
      <dsp:spPr>
        <a:xfrm>
          <a:off x="770050" y="1100543"/>
          <a:ext cx="1407281" cy="87955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99060" tIns="66040" rIns="99060" bIns="66040" numCol="1" spcCol="1270" anchor="ctr" anchorCtr="0">
          <a:noAutofit/>
        </a:bodyPr>
        <a:lstStyle/>
        <a:p>
          <a:pPr lvl="0" algn="ctr" defTabSz="2311400" rtl="0">
            <a:lnSpc>
              <a:spcPct val="90000"/>
            </a:lnSpc>
            <a:spcBef>
              <a:spcPct val="0"/>
            </a:spcBef>
            <a:spcAft>
              <a:spcPct val="35000"/>
            </a:spcAft>
          </a:pPr>
          <a:r>
            <a:rPr lang="en-US" sz="5200" b="1" kern="1200" dirty="0" smtClean="0"/>
            <a:t>Fl</a:t>
          </a:r>
          <a:endParaRPr lang="en-US" sz="5200" kern="1200" dirty="0"/>
        </a:p>
      </dsp:txBody>
      <dsp:txXfrm>
        <a:off x="770050" y="1100543"/>
        <a:ext cx="1407281" cy="879550"/>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32D7040-E2CF-4891-AEEF-A0F64528399F}">
      <dsp:nvSpPr>
        <dsp:cNvPr id="0" name=""/>
        <dsp:cNvSpPr/>
      </dsp:nvSpPr>
      <dsp:spPr>
        <a:xfrm>
          <a:off x="418230" y="1105"/>
          <a:ext cx="1759101" cy="879550"/>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91440" tIns="60960" rIns="91440" bIns="60960" numCol="1" spcCol="1270" anchor="ctr" anchorCtr="0">
          <a:noAutofit/>
        </a:bodyPr>
        <a:lstStyle/>
        <a:p>
          <a:pPr lvl="0" algn="ctr" defTabSz="2133600" rtl="0">
            <a:lnSpc>
              <a:spcPct val="90000"/>
            </a:lnSpc>
            <a:spcBef>
              <a:spcPct val="0"/>
            </a:spcBef>
            <a:spcAft>
              <a:spcPct val="35000"/>
            </a:spcAft>
          </a:pPr>
          <a:r>
            <a:rPr lang="en-US" sz="4800" b="1" kern="1200" dirty="0" smtClean="0"/>
            <a:t>Neon</a:t>
          </a:r>
          <a:endParaRPr lang="en-US" sz="4800" kern="1200" dirty="0"/>
        </a:p>
      </dsp:txBody>
      <dsp:txXfrm>
        <a:off x="418230" y="1105"/>
        <a:ext cx="1759101" cy="879550"/>
      </dsp:txXfrm>
    </dsp:sp>
    <dsp:sp modelId="{B467F296-6F9C-4E0C-AD31-1FCF5BFCB856}">
      <dsp:nvSpPr>
        <dsp:cNvPr id="0" name=""/>
        <dsp:cNvSpPr/>
      </dsp:nvSpPr>
      <dsp:spPr>
        <a:xfrm>
          <a:off x="594140" y="880656"/>
          <a:ext cx="175910" cy="659663"/>
        </a:xfrm>
        <a:custGeom>
          <a:avLst/>
          <a:gdLst/>
          <a:ahLst/>
          <a:cxnLst/>
          <a:rect l="0" t="0" r="0" b="0"/>
          <a:pathLst>
            <a:path>
              <a:moveTo>
                <a:pt x="0" y="0"/>
              </a:moveTo>
              <a:lnTo>
                <a:pt x="0" y="659663"/>
              </a:lnTo>
              <a:lnTo>
                <a:pt x="175910" y="659663"/>
              </a:lnTo>
            </a:path>
          </a:pathLst>
        </a:custGeom>
        <a:noFill/>
        <a:ln w="25400" cap="flat" cmpd="sng" algn="ctr">
          <a:solidFill>
            <a:schemeClr val="accent4">
              <a:shade val="6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sp>
    <dsp:sp modelId="{9469EF60-AA89-4269-A28F-C98C359AD3AF}">
      <dsp:nvSpPr>
        <dsp:cNvPr id="0" name=""/>
        <dsp:cNvSpPr/>
      </dsp:nvSpPr>
      <dsp:spPr>
        <a:xfrm>
          <a:off x="770050" y="1100543"/>
          <a:ext cx="1407281" cy="87955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99060" tIns="66040" rIns="99060" bIns="66040" numCol="1" spcCol="1270" anchor="ctr" anchorCtr="0">
          <a:noAutofit/>
        </a:bodyPr>
        <a:lstStyle/>
        <a:p>
          <a:pPr lvl="0" algn="ctr" defTabSz="2311400" rtl="0">
            <a:lnSpc>
              <a:spcPct val="90000"/>
            </a:lnSpc>
            <a:spcBef>
              <a:spcPct val="0"/>
            </a:spcBef>
            <a:spcAft>
              <a:spcPct val="35000"/>
            </a:spcAft>
          </a:pPr>
          <a:r>
            <a:rPr lang="en-US" sz="5200" b="1" kern="1200" dirty="0" smtClean="0"/>
            <a:t>Ne</a:t>
          </a:r>
          <a:endParaRPr lang="en-US" sz="5200" kern="1200" dirty="0"/>
        </a:p>
      </dsp:txBody>
      <dsp:txXfrm>
        <a:off x="770050" y="1100543"/>
        <a:ext cx="1407281" cy="879550"/>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32D7040-E2CF-4891-AEEF-A0F64528399F}">
      <dsp:nvSpPr>
        <dsp:cNvPr id="0" name=""/>
        <dsp:cNvSpPr/>
      </dsp:nvSpPr>
      <dsp:spPr>
        <a:xfrm>
          <a:off x="418230" y="1105"/>
          <a:ext cx="1759101" cy="879550"/>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62865" tIns="41910" rIns="62865" bIns="41910" numCol="1" spcCol="1270" anchor="ctr" anchorCtr="0">
          <a:noAutofit/>
        </a:bodyPr>
        <a:lstStyle/>
        <a:p>
          <a:pPr lvl="0" algn="ctr" defTabSz="1466850" rtl="0">
            <a:lnSpc>
              <a:spcPct val="90000"/>
            </a:lnSpc>
            <a:spcBef>
              <a:spcPct val="0"/>
            </a:spcBef>
            <a:spcAft>
              <a:spcPct val="35000"/>
            </a:spcAft>
          </a:pPr>
          <a:r>
            <a:rPr lang="en-US" sz="3300" b="1" kern="1200" dirty="0" smtClean="0"/>
            <a:t>Sodium</a:t>
          </a:r>
          <a:endParaRPr lang="en-US" sz="3300" kern="1200" dirty="0"/>
        </a:p>
      </dsp:txBody>
      <dsp:txXfrm>
        <a:off x="418230" y="1105"/>
        <a:ext cx="1759101" cy="879550"/>
      </dsp:txXfrm>
    </dsp:sp>
    <dsp:sp modelId="{B467F296-6F9C-4E0C-AD31-1FCF5BFCB856}">
      <dsp:nvSpPr>
        <dsp:cNvPr id="0" name=""/>
        <dsp:cNvSpPr/>
      </dsp:nvSpPr>
      <dsp:spPr>
        <a:xfrm>
          <a:off x="594140" y="880656"/>
          <a:ext cx="175910" cy="659663"/>
        </a:xfrm>
        <a:custGeom>
          <a:avLst/>
          <a:gdLst/>
          <a:ahLst/>
          <a:cxnLst/>
          <a:rect l="0" t="0" r="0" b="0"/>
          <a:pathLst>
            <a:path>
              <a:moveTo>
                <a:pt x="0" y="0"/>
              </a:moveTo>
              <a:lnTo>
                <a:pt x="0" y="659663"/>
              </a:lnTo>
              <a:lnTo>
                <a:pt x="175910" y="659663"/>
              </a:lnTo>
            </a:path>
          </a:pathLst>
        </a:custGeom>
        <a:noFill/>
        <a:ln w="25400" cap="flat" cmpd="sng" algn="ctr">
          <a:solidFill>
            <a:schemeClr val="accent4">
              <a:shade val="6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sp>
    <dsp:sp modelId="{9469EF60-AA89-4269-A28F-C98C359AD3AF}">
      <dsp:nvSpPr>
        <dsp:cNvPr id="0" name=""/>
        <dsp:cNvSpPr/>
      </dsp:nvSpPr>
      <dsp:spPr>
        <a:xfrm>
          <a:off x="770050" y="1100543"/>
          <a:ext cx="1407281" cy="87955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99060" tIns="66040" rIns="99060" bIns="66040" numCol="1" spcCol="1270" anchor="ctr" anchorCtr="0">
          <a:noAutofit/>
        </a:bodyPr>
        <a:lstStyle/>
        <a:p>
          <a:pPr lvl="0" algn="ctr" defTabSz="2311400" rtl="0">
            <a:lnSpc>
              <a:spcPct val="90000"/>
            </a:lnSpc>
            <a:spcBef>
              <a:spcPct val="0"/>
            </a:spcBef>
            <a:spcAft>
              <a:spcPct val="35000"/>
            </a:spcAft>
          </a:pPr>
          <a:r>
            <a:rPr lang="en-US" sz="5200" b="1" kern="1200" dirty="0" smtClean="0"/>
            <a:t>Na</a:t>
          </a:r>
          <a:endParaRPr lang="en-US" sz="5200" kern="1200" dirty="0"/>
        </a:p>
      </dsp:txBody>
      <dsp:txXfrm>
        <a:off x="770050" y="1100543"/>
        <a:ext cx="1407281" cy="879550"/>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32D7040-E2CF-4891-AEEF-A0F64528399F}">
      <dsp:nvSpPr>
        <dsp:cNvPr id="0" name=""/>
        <dsp:cNvSpPr/>
      </dsp:nvSpPr>
      <dsp:spPr>
        <a:xfrm>
          <a:off x="418230" y="1105"/>
          <a:ext cx="1759101" cy="879550"/>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43815" tIns="29210" rIns="43815" bIns="29210" numCol="1" spcCol="1270" anchor="ctr" anchorCtr="0">
          <a:noAutofit/>
        </a:bodyPr>
        <a:lstStyle/>
        <a:p>
          <a:pPr lvl="0" algn="ctr" defTabSz="1022350" rtl="0">
            <a:lnSpc>
              <a:spcPct val="90000"/>
            </a:lnSpc>
            <a:spcBef>
              <a:spcPct val="0"/>
            </a:spcBef>
            <a:spcAft>
              <a:spcPct val="35000"/>
            </a:spcAft>
          </a:pPr>
          <a:r>
            <a:rPr lang="en-US" sz="2300" b="1" kern="1200" dirty="0" smtClean="0"/>
            <a:t>Magnesium</a:t>
          </a:r>
          <a:endParaRPr lang="en-US" sz="2300" kern="1200" dirty="0"/>
        </a:p>
      </dsp:txBody>
      <dsp:txXfrm>
        <a:off x="418230" y="1105"/>
        <a:ext cx="1759101" cy="879550"/>
      </dsp:txXfrm>
    </dsp:sp>
    <dsp:sp modelId="{B467F296-6F9C-4E0C-AD31-1FCF5BFCB856}">
      <dsp:nvSpPr>
        <dsp:cNvPr id="0" name=""/>
        <dsp:cNvSpPr/>
      </dsp:nvSpPr>
      <dsp:spPr>
        <a:xfrm>
          <a:off x="594140" y="880656"/>
          <a:ext cx="175910" cy="659663"/>
        </a:xfrm>
        <a:custGeom>
          <a:avLst/>
          <a:gdLst/>
          <a:ahLst/>
          <a:cxnLst/>
          <a:rect l="0" t="0" r="0" b="0"/>
          <a:pathLst>
            <a:path>
              <a:moveTo>
                <a:pt x="0" y="0"/>
              </a:moveTo>
              <a:lnTo>
                <a:pt x="0" y="659663"/>
              </a:lnTo>
              <a:lnTo>
                <a:pt x="175910" y="659663"/>
              </a:lnTo>
            </a:path>
          </a:pathLst>
        </a:custGeom>
        <a:noFill/>
        <a:ln w="25400" cap="flat" cmpd="sng" algn="ctr">
          <a:solidFill>
            <a:schemeClr val="accent4">
              <a:shade val="6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sp>
    <dsp:sp modelId="{9469EF60-AA89-4269-A28F-C98C359AD3AF}">
      <dsp:nvSpPr>
        <dsp:cNvPr id="0" name=""/>
        <dsp:cNvSpPr/>
      </dsp:nvSpPr>
      <dsp:spPr>
        <a:xfrm>
          <a:off x="770050" y="1100543"/>
          <a:ext cx="1407281" cy="87955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99060" tIns="66040" rIns="99060" bIns="66040" numCol="1" spcCol="1270" anchor="ctr" anchorCtr="0">
          <a:noAutofit/>
        </a:bodyPr>
        <a:lstStyle/>
        <a:p>
          <a:pPr lvl="0" algn="ctr" defTabSz="2311400" rtl="0">
            <a:lnSpc>
              <a:spcPct val="90000"/>
            </a:lnSpc>
            <a:spcBef>
              <a:spcPct val="0"/>
            </a:spcBef>
            <a:spcAft>
              <a:spcPct val="35000"/>
            </a:spcAft>
          </a:pPr>
          <a:r>
            <a:rPr lang="en-US" sz="5200" b="1" kern="1200" dirty="0" smtClean="0"/>
            <a:t>Mg</a:t>
          </a:r>
          <a:endParaRPr lang="en-US" sz="5200" kern="1200" dirty="0"/>
        </a:p>
      </dsp:txBody>
      <dsp:txXfrm>
        <a:off x="770050" y="1100543"/>
        <a:ext cx="1407281" cy="879550"/>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32D7040-E2CF-4891-AEEF-A0F64528399F}">
      <dsp:nvSpPr>
        <dsp:cNvPr id="0" name=""/>
        <dsp:cNvSpPr/>
      </dsp:nvSpPr>
      <dsp:spPr>
        <a:xfrm>
          <a:off x="418230" y="1105"/>
          <a:ext cx="1759101" cy="879550"/>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47625" tIns="31750" rIns="47625" bIns="31750" numCol="1" spcCol="1270" anchor="ctr" anchorCtr="0">
          <a:noAutofit/>
        </a:bodyPr>
        <a:lstStyle/>
        <a:p>
          <a:pPr lvl="0" algn="ctr" defTabSz="1111250" rtl="0">
            <a:lnSpc>
              <a:spcPct val="90000"/>
            </a:lnSpc>
            <a:spcBef>
              <a:spcPct val="0"/>
            </a:spcBef>
            <a:spcAft>
              <a:spcPct val="35000"/>
            </a:spcAft>
          </a:pPr>
          <a:r>
            <a:rPr lang="en-US" sz="2500" b="1" kern="1200" dirty="0" smtClean="0"/>
            <a:t>Aluminum</a:t>
          </a:r>
          <a:endParaRPr lang="en-US" sz="2500" kern="1200" dirty="0"/>
        </a:p>
      </dsp:txBody>
      <dsp:txXfrm>
        <a:off x="418230" y="1105"/>
        <a:ext cx="1759101" cy="879550"/>
      </dsp:txXfrm>
    </dsp:sp>
    <dsp:sp modelId="{B467F296-6F9C-4E0C-AD31-1FCF5BFCB856}">
      <dsp:nvSpPr>
        <dsp:cNvPr id="0" name=""/>
        <dsp:cNvSpPr/>
      </dsp:nvSpPr>
      <dsp:spPr>
        <a:xfrm>
          <a:off x="594140" y="880656"/>
          <a:ext cx="175910" cy="659663"/>
        </a:xfrm>
        <a:custGeom>
          <a:avLst/>
          <a:gdLst/>
          <a:ahLst/>
          <a:cxnLst/>
          <a:rect l="0" t="0" r="0" b="0"/>
          <a:pathLst>
            <a:path>
              <a:moveTo>
                <a:pt x="0" y="0"/>
              </a:moveTo>
              <a:lnTo>
                <a:pt x="0" y="659663"/>
              </a:lnTo>
              <a:lnTo>
                <a:pt x="175910" y="659663"/>
              </a:lnTo>
            </a:path>
          </a:pathLst>
        </a:custGeom>
        <a:noFill/>
        <a:ln w="25400" cap="flat" cmpd="sng" algn="ctr">
          <a:solidFill>
            <a:schemeClr val="accent4">
              <a:shade val="6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sp>
    <dsp:sp modelId="{9469EF60-AA89-4269-A28F-C98C359AD3AF}">
      <dsp:nvSpPr>
        <dsp:cNvPr id="0" name=""/>
        <dsp:cNvSpPr/>
      </dsp:nvSpPr>
      <dsp:spPr>
        <a:xfrm>
          <a:off x="770050" y="1100543"/>
          <a:ext cx="1407281" cy="87955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99060" tIns="66040" rIns="99060" bIns="66040" numCol="1" spcCol="1270" anchor="ctr" anchorCtr="0">
          <a:noAutofit/>
        </a:bodyPr>
        <a:lstStyle/>
        <a:p>
          <a:pPr lvl="0" algn="ctr" defTabSz="2311400" rtl="0">
            <a:lnSpc>
              <a:spcPct val="90000"/>
            </a:lnSpc>
            <a:spcBef>
              <a:spcPct val="0"/>
            </a:spcBef>
            <a:spcAft>
              <a:spcPct val="35000"/>
            </a:spcAft>
          </a:pPr>
          <a:r>
            <a:rPr lang="en-US" sz="5200" b="1" kern="1200" dirty="0" smtClean="0"/>
            <a:t>Al</a:t>
          </a:r>
          <a:endParaRPr lang="en-US" sz="5200" kern="1200" dirty="0"/>
        </a:p>
      </dsp:txBody>
      <dsp:txXfrm>
        <a:off x="770050" y="1100543"/>
        <a:ext cx="1407281" cy="879550"/>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32D7040-E2CF-4891-AEEF-A0F64528399F}">
      <dsp:nvSpPr>
        <dsp:cNvPr id="0" name=""/>
        <dsp:cNvSpPr/>
      </dsp:nvSpPr>
      <dsp:spPr>
        <a:xfrm>
          <a:off x="418230" y="1105"/>
          <a:ext cx="1759101" cy="879550"/>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0485" tIns="46990" rIns="70485" bIns="46990" numCol="1" spcCol="1270" anchor="ctr" anchorCtr="0">
          <a:noAutofit/>
        </a:bodyPr>
        <a:lstStyle/>
        <a:p>
          <a:pPr lvl="0" algn="ctr" defTabSz="1644650" rtl="0">
            <a:lnSpc>
              <a:spcPct val="90000"/>
            </a:lnSpc>
            <a:spcBef>
              <a:spcPct val="0"/>
            </a:spcBef>
            <a:spcAft>
              <a:spcPct val="35000"/>
            </a:spcAft>
          </a:pPr>
          <a:r>
            <a:rPr lang="en-US" sz="3700" b="1" kern="1200" dirty="0" smtClean="0"/>
            <a:t>Silicon</a:t>
          </a:r>
          <a:endParaRPr lang="en-US" sz="3700" kern="1200" dirty="0"/>
        </a:p>
      </dsp:txBody>
      <dsp:txXfrm>
        <a:off x="418230" y="1105"/>
        <a:ext cx="1759101" cy="879550"/>
      </dsp:txXfrm>
    </dsp:sp>
    <dsp:sp modelId="{B467F296-6F9C-4E0C-AD31-1FCF5BFCB856}">
      <dsp:nvSpPr>
        <dsp:cNvPr id="0" name=""/>
        <dsp:cNvSpPr/>
      </dsp:nvSpPr>
      <dsp:spPr>
        <a:xfrm>
          <a:off x="594140" y="880656"/>
          <a:ext cx="175910" cy="659663"/>
        </a:xfrm>
        <a:custGeom>
          <a:avLst/>
          <a:gdLst/>
          <a:ahLst/>
          <a:cxnLst/>
          <a:rect l="0" t="0" r="0" b="0"/>
          <a:pathLst>
            <a:path>
              <a:moveTo>
                <a:pt x="0" y="0"/>
              </a:moveTo>
              <a:lnTo>
                <a:pt x="0" y="659663"/>
              </a:lnTo>
              <a:lnTo>
                <a:pt x="175910" y="659663"/>
              </a:lnTo>
            </a:path>
          </a:pathLst>
        </a:custGeom>
        <a:noFill/>
        <a:ln w="25400" cap="flat" cmpd="sng" algn="ctr">
          <a:solidFill>
            <a:schemeClr val="accent4">
              <a:shade val="6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sp>
    <dsp:sp modelId="{9469EF60-AA89-4269-A28F-C98C359AD3AF}">
      <dsp:nvSpPr>
        <dsp:cNvPr id="0" name=""/>
        <dsp:cNvSpPr/>
      </dsp:nvSpPr>
      <dsp:spPr>
        <a:xfrm>
          <a:off x="770050" y="1100543"/>
          <a:ext cx="1407281" cy="87955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99060" tIns="66040" rIns="99060" bIns="66040" numCol="1" spcCol="1270" anchor="ctr" anchorCtr="0">
          <a:noAutofit/>
        </a:bodyPr>
        <a:lstStyle/>
        <a:p>
          <a:pPr lvl="0" algn="ctr" defTabSz="2311400" rtl="0">
            <a:lnSpc>
              <a:spcPct val="90000"/>
            </a:lnSpc>
            <a:spcBef>
              <a:spcPct val="0"/>
            </a:spcBef>
            <a:spcAft>
              <a:spcPct val="35000"/>
            </a:spcAft>
          </a:pPr>
          <a:r>
            <a:rPr lang="en-US" sz="5200" b="1" kern="1200" dirty="0" smtClean="0"/>
            <a:t>Si</a:t>
          </a:r>
          <a:endParaRPr lang="en-US" sz="5200" kern="1200" dirty="0"/>
        </a:p>
      </dsp:txBody>
      <dsp:txXfrm>
        <a:off x="770050" y="1100543"/>
        <a:ext cx="1407281" cy="879550"/>
      </dsp:txXfrm>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32D7040-E2CF-4891-AEEF-A0F64528399F}">
      <dsp:nvSpPr>
        <dsp:cNvPr id="0" name=""/>
        <dsp:cNvSpPr/>
      </dsp:nvSpPr>
      <dsp:spPr>
        <a:xfrm>
          <a:off x="418230" y="1105"/>
          <a:ext cx="1759101" cy="879550"/>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36195" tIns="24130" rIns="36195" bIns="24130" numCol="1" spcCol="1270" anchor="ctr" anchorCtr="0">
          <a:noAutofit/>
        </a:bodyPr>
        <a:lstStyle/>
        <a:p>
          <a:pPr lvl="0" algn="ctr" defTabSz="844550" rtl="0">
            <a:lnSpc>
              <a:spcPct val="90000"/>
            </a:lnSpc>
            <a:spcBef>
              <a:spcPct val="0"/>
            </a:spcBef>
            <a:spcAft>
              <a:spcPct val="35000"/>
            </a:spcAft>
          </a:pPr>
          <a:r>
            <a:rPr lang="en-US" sz="1900" b="1" kern="1200" dirty="0" smtClean="0"/>
            <a:t>Phosphorous</a:t>
          </a:r>
          <a:endParaRPr lang="en-US" sz="1900" kern="1200" dirty="0"/>
        </a:p>
      </dsp:txBody>
      <dsp:txXfrm>
        <a:off x="418230" y="1105"/>
        <a:ext cx="1759101" cy="879550"/>
      </dsp:txXfrm>
    </dsp:sp>
    <dsp:sp modelId="{B467F296-6F9C-4E0C-AD31-1FCF5BFCB856}">
      <dsp:nvSpPr>
        <dsp:cNvPr id="0" name=""/>
        <dsp:cNvSpPr/>
      </dsp:nvSpPr>
      <dsp:spPr>
        <a:xfrm>
          <a:off x="594140" y="880656"/>
          <a:ext cx="175910" cy="659663"/>
        </a:xfrm>
        <a:custGeom>
          <a:avLst/>
          <a:gdLst/>
          <a:ahLst/>
          <a:cxnLst/>
          <a:rect l="0" t="0" r="0" b="0"/>
          <a:pathLst>
            <a:path>
              <a:moveTo>
                <a:pt x="0" y="0"/>
              </a:moveTo>
              <a:lnTo>
                <a:pt x="0" y="659663"/>
              </a:lnTo>
              <a:lnTo>
                <a:pt x="175910" y="659663"/>
              </a:lnTo>
            </a:path>
          </a:pathLst>
        </a:custGeom>
        <a:noFill/>
        <a:ln w="25400" cap="flat" cmpd="sng" algn="ctr">
          <a:solidFill>
            <a:schemeClr val="accent4">
              <a:shade val="6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sp>
    <dsp:sp modelId="{9469EF60-AA89-4269-A28F-C98C359AD3AF}">
      <dsp:nvSpPr>
        <dsp:cNvPr id="0" name=""/>
        <dsp:cNvSpPr/>
      </dsp:nvSpPr>
      <dsp:spPr>
        <a:xfrm>
          <a:off x="770050" y="1100543"/>
          <a:ext cx="1407281" cy="87955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99060" tIns="66040" rIns="99060" bIns="66040" numCol="1" spcCol="1270" anchor="ctr" anchorCtr="0">
          <a:noAutofit/>
        </a:bodyPr>
        <a:lstStyle/>
        <a:p>
          <a:pPr lvl="0" algn="ctr" defTabSz="2311400" rtl="0">
            <a:lnSpc>
              <a:spcPct val="90000"/>
            </a:lnSpc>
            <a:spcBef>
              <a:spcPct val="0"/>
            </a:spcBef>
            <a:spcAft>
              <a:spcPct val="35000"/>
            </a:spcAft>
          </a:pPr>
          <a:r>
            <a:rPr lang="en-US" sz="5200" b="1" kern="1200" dirty="0" smtClean="0"/>
            <a:t>P</a:t>
          </a:r>
          <a:endParaRPr lang="en-US" sz="5200" kern="1200" dirty="0"/>
        </a:p>
      </dsp:txBody>
      <dsp:txXfrm>
        <a:off x="770050" y="1100543"/>
        <a:ext cx="1407281" cy="879550"/>
      </dsp:txXfrm>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32D7040-E2CF-4891-AEEF-A0F64528399F}">
      <dsp:nvSpPr>
        <dsp:cNvPr id="0" name=""/>
        <dsp:cNvSpPr/>
      </dsp:nvSpPr>
      <dsp:spPr>
        <a:xfrm>
          <a:off x="418230" y="1105"/>
          <a:ext cx="1759101" cy="879550"/>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80010" tIns="53340" rIns="80010" bIns="53340" numCol="1" spcCol="1270" anchor="ctr" anchorCtr="0">
          <a:noAutofit/>
        </a:bodyPr>
        <a:lstStyle/>
        <a:p>
          <a:pPr lvl="0" algn="ctr" defTabSz="1866900" rtl="0">
            <a:lnSpc>
              <a:spcPct val="90000"/>
            </a:lnSpc>
            <a:spcBef>
              <a:spcPct val="0"/>
            </a:spcBef>
            <a:spcAft>
              <a:spcPct val="35000"/>
            </a:spcAft>
          </a:pPr>
          <a:r>
            <a:rPr lang="en-US" sz="4200" b="1" kern="1200" dirty="0" smtClean="0"/>
            <a:t>Sulfur</a:t>
          </a:r>
          <a:endParaRPr lang="en-US" sz="4200" kern="1200" dirty="0"/>
        </a:p>
      </dsp:txBody>
      <dsp:txXfrm>
        <a:off x="418230" y="1105"/>
        <a:ext cx="1759101" cy="879550"/>
      </dsp:txXfrm>
    </dsp:sp>
    <dsp:sp modelId="{B467F296-6F9C-4E0C-AD31-1FCF5BFCB856}">
      <dsp:nvSpPr>
        <dsp:cNvPr id="0" name=""/>
        <dsp:cNvSpPr/>
      </dsp:nvSpPr>
      <dsp:spPr>
        <a:xfrm>
          <a:off x="594140" y="880656"/>
          <a:ext cx="175910" cy="659663"/>
        </a:xfrm>
        <a:custGeom>
          <a:avLst/>
          <a:gdLst/>
          <a:ahLst/>
          <a:cxnLst/>
          <a:rect l="0" t="0" r="0" b="0"/>
          <a:pathLst>
            <a:path>
              <a:moveTo>
                <a:pt x="0" y="0"/>
              </a:moveTo>
              <a:lnTo>
                <a:pt x="0" y="659663"/>
              </a:lnTo>
              <a:lnTo>
                <a:pt x="175910" y="659663"/>
              </a:lnTo>
            </a:path>
          </a:pathLst>
        </a:custGeom>
        <a:noFill/>
        <a:ln w="25400" cap="flat" cmpd="sng" algn="ctr">
          <a:solidFill>
            <a:schemeClr val="accent4">
              <a:shade val="6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sp>
    <dsp:sp modelId="{9469EF60-AA89-4269-A28F-C98C359AD3AF}">
      <dsp:nvSpPr>
        <dsp:cNvPr id="0" name=""/>
        <dsp:cNvSpPr/>
      </dsp:nvSpPr>
      <dsp:spPr>
        <a:xfrm>
          <a:off x="770050" y="1100543"/>
          <a:ext cx="1407281" cy="87955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99060" tIns="66040" rIns="99060" bIns="66040" numCol="1" spcCol="1270" anchor="ctr" anchorCtr="0">
          <a:noAutofit/>
        </a:bodyPr>
        <a:lstStyle/>
        <a:p>
          <a:pPr lvl="0" algn="ctr" defTabSz="2311400" rtl="0">
            <a:lnSpc>
              <a:spcPct val="90000"/>
            </a:lnSpc>
            <a:spcBef>
              <a:spcPct val="0"/>
            </a:spcBef>
            <a:spcAft>
              <a:spcPct val="35000"/>
            </a:spcAft>
          </a:pPr>
          <a:r>
            <a:rPr lang="en-US" sz="5200" b="1" kern="1200" dirty="0" smtClean="0"/>
            <a:t>S</a:t>
          </a:r>
          <a:endParaRPr lang="en-US" sz="5200" kern="1200" dirty="0"/>
        </a:p>
      </dsp:txBody>
      <dsp:txXfrm>
        <a:off x="770050" y="1100543"/>
        <a:ext cx="1407281" cy="879550"/>
      </dsp:txXfrm>
    </dsp:sp>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32D7040-E2CF-4891-AEEF-A0F64528399F}">
      <dsp:nvSpPr>
        <dsp:cNvPr id="0" name=""/>
        <dsp:cNvSpPr/>
      </dsp:nvSpPr>
      <dsp:spPr>
        <a:xfrm>
          <a:off x="418230" y="1105"/>
          <a:ext cx="1759101" cy="879550"/>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57150" tIns="38100" rIns="57150" bIns="38100" numCol="1" spcCol="1270" anchor="ctr" anchorCtr="0">
          <a:noAutofit/>
        </a:bodyPr>
        <a:lstStyle/>
        <a:p>
          <a:pPr lvl="0" algn="ctr" defTabSz="1333500" rtl="0">
            <a:lnSpc>
              <a:spcPct val="90000"/>
            </a:lnSpc>
            <a:spcBef>
              <a:spcPct val="0"/>
            </a:spcBef>
            <a:spcAft>
              <a:spcPct val="35000"/>
            </a:spcAft>
          </a:pPr>
          <a:r>
            <a:rPr lang="en-US" sz="3000" b="1" kern="1200" dirty="0" smtClean="0"/>
            <a:t>Chlorine</a:t>
          </a:r>
          <a:endParaRPr lang="en-US" sz="3000" kern="1200" dirty="0"/>
        </a:p>
      </dsp:txBody>
      <dsp:txXfrm>
        <a:off x="418230" y="1105"/>
        <a:ext cx="1759101" cy="879550"/>
      </dsp:txXfrm>
    </dsp:sp>
    <dsp:sp modelId="{B467F296-6F9C-4E0C-AD31-1FCF5BFCB856}">
      <dsp:nvSpPr>
        <dsp:cNvPr id="0" name=""/>
        <dsp:cNvSpPr/>
      </dsp:nvSpPr>
      <dsp:spPr>
        <a:xfrm>
          <a:off x="594140" y="880656"/>
          <a:ext cx="175910" cy="659663"/>
        </a:xfrm>
        <a:custGeom>
          <a:avLst/>
          <a:gdLst/>
          <a:ahLst/>
          <a:cxnLst/>
          <a:rect l="0" t="0" r="0" b="0"/>
          <a:pathLst>
            <a:path>
              <a:moveTo>
                <a:pt x="0" y="0"/>
              </a:moveTo>
              <a:lnTo>
                <a:pt x="0" y="659663"/>
              </a:lnTo>
              <a:lnTo>
                <a:pt x="175910" y="659663"/>
              </a:lnTo>
            </a:path>
          </a:pathLst>
        </a:custGeom>
        <a:noFill/>
        <a:ln w="25400" cap="flat" cmpd="sng" algn="ctr">
          <a:solidFill>
            <a:schemeClr val="accent4">
              <a:shade val="6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sp>
    <dsp:sp modelId="{9469EF60-AA89-4269-A28F-C98C359AD3AF}">
      <dsp:nvSpPr>
        <dsp:cNvPr id="0" name=""/>
        <dsp:cNvSpPr/>
      </dsp:nvSpPr>
      <dsp:spPr>
        <a:xfrm>
          <a:off x="770050" y="1100543"/>
          <a:ext cx="1407281" cy="87955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99060" tIns="66040" rIns="99060" bIns="66040" numCol="1" spcCol="1270" anchor="ctr" anchorCtr="0">
          <a:noAutofit/>
        </a:bodyPr>
        <a:lstStyle/>
        <a:p>
          <a:pPr lvl="0" algn="ctr" defTabSz="2311400" rtl="0">
            <a:lnSpc>
              <a:spcPct val="90000"/>
            </a:lnSpc>
            <a:spcBef>
              <a:spcPct val="0"/>
            </a:spcBef>
            <a:spcAft>
              <a:spcPct val="35000"/>
            </a:spcAft>
          </a:pPr>
          <a:r>
            <a:rPr lang="en-US" sz="5200" b="1" kern="1200" dirty="0" err="1" smtClean="0"/>
            <a:t>Cl</a:t>
          </a:r>
          <a:endParaRPr lang="en-US" sz="5200" kern="1200" dirty="0"/>
        </a:p>
      </dsp:txBody>
      <dsp:txXfrm>
        <a:off x="770050" y="1100543"/>
        <a:ext cx="1407281" cy="87955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3C4994C-D7A9-4682-88E8-B7727C422EAC}">
      <dsp:nvSpPr>
        <dsp:cNvPr id="0" name=""/>
        <dsp:cNvSpPr/>
      </dsp:nvSpPr>
      <dsp:spPr>
        <a:xfrm>
          <a:off x="609599" y="252028"/>
          <a:ext cx="2750815" cy="2643571"/>
        </a:xfrm>
        <a:prstGeom prst="gear9">
          <a:avLst/>
        </a:prstGeom>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solidFill>
            <a:schemeClr val="bg2"/>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4"/>
        </a:lnRef>
        <a:fillRef idx="3">
          <a:schemeClr val="accent4"/>
        </a:fillRef>
        <a:effectRef idx="3">
          <a:schemeClr val="accent4"/>
        </a:effectRef>
        <a:fontRef idx="minor">
          <a:schemeClr val="lt1"/>
        </a:fontRef>
      </dsp:style>
      <dsp:txBody>
        <a:bodyPr spcFirstLastPara="0" vert="horz" wrap="square" lIns="30480" tIns="30480" rIns="30480" bIns="30480" numCol="1" spcCol="1270" anchor="ctr" anchorCtr="0">
          <a:noAutofit/>
          <a:sp3d extrusionH="57150">
            <a:bevelT w="82550" h="38100" prst="coolSlant"/>
          </a:sp3d>
        </a:bodyPr>
        <a:lstStyle/>
        <a:p>
          <a:pPr lvl="0" algn="ctr" defTabSz="1066800" rtl="0">
            <a:lnSpc>
              <a:spcPct val="90000"/>
            </a:lnSpc>
            <a:spcBef>
              <a:spcPct val="0"/>
            </a:spcBef>
            <a:spcAft>
              <a:spcPct val="35000"/>
            </a:spcAft>
          </a:pPr>
          <a:r>
            <a:rPr lang="en-US" sz="2400" b="1" kern="1200" dirty="0" smtClean="0">
              <a:ln>
                <a:solidFill>
                  <a:schemeClr val="tx1"/>
                </a:solidFill>
              </a:ln>
              <a:solidFill>
                <a:srgbClr val="D8ECA6"/>
              </a:solidFill>
              <a:effectLst>
                <a:outerShdw blurRad="50800" dist="228600" dir="2700000" algn="tl" rotWithShape="0">
                  <a:prstClr val="black">
                    <a:alpha val="40000"/>
                  </a:prstClr>
                </a:outerShdw>
              </a:effectLst>
              <a:latin typeface="Arial" charset="0"/>
              <a:ea typeface="+mn-ea"/>
              <a:cs typeface="+mn-cs"/>
            </a:rPr>
            <a:t>Put all the sublevels together to get a full level</a:t>
          </a:r>
        </a:p>
      </dsp:txBody>
      <dsp:txXfrm>
        <a:off x="609599" y="252028"/>
        <a:ext cx="2750815" cy="2643571"/>
      </dsp:txXfrm>
    </dsp:sp>
    <dsp:sp modelId="{D61716B8-5EA5-4BCC-A172-6FF602B5A889}">
      <dsp:nvSpPr>
        <dsp:cNvPr id="0" name=""/>
        <dsp:cNvSpPr/>
      </dsp:nvSpPr>
      <dsp:spPr>
        <a:xfrm>
          <a:off x="1142994" y="457199"/>
          <a:ext cx="1958873" cy="1958873"/>
        </a:xfrm>
        <a:prstGeom prst="circularArrow">
          <a:avLst>
            <a:gd name="adj1" fmla="val 4878"/>
            <a:gd name="adj2" fmla="val 312630"/>
            <a:gd name="adj3" fmla="val 3023508"/>
            <a:gd name="adj4" fmla="val 15391854"/>
            <a:gd name="adj5" fmla="val 5691"/>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32D7040-E2CF-4891-AEEF-A0F64528399F}">
      <dsp:nvSpPr>
        <dsp:cNvPr id="0" name=""/>
        <dsp:cNvSpPr/>
      </dsp:nvSpPr>
      <dsp:spPr>
        <a:xfrm>
          <a:off x="418230" y="1105"/>
          <a:ext cx="1759101" cy="879550"/>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8105" tIns="52070" rIns="78105" bIns="52070" numCol="1" spcCol="1270" anchor="ctr" anchorCtr="0">
          <a:noAutofit/>
        </a:bodyPr>
        <a:lstStyle/>
        <a:p>
          <a:pPr lvl="0" algn="ctr" defTabSz="1822450" rtl="0">
            <a:lnSpc>
              <a:spcPct val="90000"/>
            </a:lnSpc>
            <a:spcBef>
              <a:spcPct val="0"/>
            </a:spcBef>
            <a:spcAft>
              <a:spcPct val="35000"/>
            </a:spcAft>
          </a:pPr>
          <a:r>
            <a:rPr lang="en-US" sz="4100" b="1" kern="1200" dirty="0" smtClean="0"/>
            <a:t>Argon</a:t>
          </a:r>
          <a:endParaRPr lang="en-US" sz="4100" kern="1200" dirty="0"/>
        </a:p>
      </dsp:txBody>
      <dsp:txXfrm>
        <a:off x="418230" y="1105"/>
        <a:ext cx="1759101" cy="879550"/>
      </dsp:txXfrm>
    </dsp:sp>
    <dsp:sp modelId="{B467F296-6F9C-4E0C-AD31-1FCF5BFCB856}">
      <dsp:nvSpPr>
        <dsp:cNvPr id="0" name=""/>
        <dsp:cNvSpPr/>
      </dsp:nvSpPr>
      <dsp:spPr>
        <a:xfrm>
          <a:off x="594140" y="880656"/>
          <a:ext cx="175910" cy="659663"/>
        </a:xfrm>
        <a:custGeom>
          <a:avLst/>
          <a:gdLst/>
          <a:ahLst/>
          <a:cxnLst/>
          <a:rect l="0" t="0" r="0" b="0"/>
          <a:pathLst>
            <a:path>
              <a:moveTo>
                <a:pt x="0" y="0"/>
              </a:moveTo>
              <a:lnTo>
                <a:pt x="0" y="659663"/>
              </a:lnTo>
              <a:lnTo>
                <a:pt x="175910" y="659663"/>
              </a:lnTo>
            </a:path>
          </a:pathLst>
        </a:custGeom>
        <a:noFill/>
        <a:ln w="25400" cap="flat" cmpd="sng" algn="ctr">
          <a:solidFill>
            <a:schemeClr val="accent4">
              <a:shade val="6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sp>
    <dsp:sp modelId="{9469EF60-AA89-4269-A28F-C98C359AD3AF}">
      <dsp:nvSpPr>
        <dsp:cNvPr id="0" name=""/>
        <dsp:cNvSpPr/>
      </dsp:nvSpPr>
      <dsp:spPr>
        <a:xfrm>
          <a:off x="770050" y="1100543"/>
          <a:ext cx="1407281" cy="87955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99060" tIns="66040" rIns="99060" bIns="66040" numCol="1" spcCol="1270" anchor="ctr" anchorCtr="0">
          <a:noAutofit/>
        </a:bodyPr>
        <a:lstStyle/>
        <a:p>
          <a:pPr lvl="0" algn="ctr" defTabSz="2311400" rtl="0">
            <a:lnSpc>
              <a:spcPct val="90000"/>
            </a:lnSpc>
            <a:spcBef>
              <a:spcPct val="0"/>
            </a:spcBef>
            <a:spcAft>
              <a:spcPct val="35000"/>
            </a:spcAft>
          </a:pPr>
          <a:r>
            <a:rPr lang="en-US" sz="5200" b="1" kern="1200" dirty="0" err="1" smtClean="0"/>
            <a:t>Ar</a:t>
          </a:r>
          <a:endParaRPr lang="en-US" sz="5200" kern="1200" dirty="0"/>
        </a:p>
      </dsp:txBody>
      <dsp:txXfrm>
        <a:off x="770050" y="1100543"/>
        <a:ext cx="1407281" cy="879550"/>
      </dsp:txXfrm>
    </dsp:sp>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32D7040-E2CF-4891-AEEF-A0F64528399F}">
      <dsp:nvSpPr>
        <dsp:cNvPr id="0" name=""/>
        <dsp:cNvSpPr/>
      </dsp:nvSpPr>
      <dsp:spPr>
        <a:xfrm>
          <a:off x="643821" y="0"/>
          <a:ext cx="1307919" cy="653959"/>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rtl="0">
            <a:lnSpc>
              <a:spcPct val="90000"/>
            </a:lnSpc>
            <a:spcBef>
              <a:spcPct val="0"/>
            </a:spcBef>
            <a:spcAft>
              <a:spcPct val="35000"/>
            </a:spcAft>
          </a:pPr>
          <a:r>
            <a:rPr lang="en-US" sz="2200" b="1" kern="1200" dirty="0" smtClean="0"/>
            <a:t>Nitrogen</a:t>
          </a:r>
          <a:endParaRPr lang="en-US" sz="2200" kern="1200" dirty="0"/>
        </a:p>
      </dsp:txBody>
      <dsp:txXfrm>
        <a:off x="643821" y="0"/>
        <a:ext cx="1307919" cy="653959"/>
      </dsp:txXfrm>
    </dsp:sp>
    <dsp:sp modelId="{B467F296-6F9C-4E0C-AD31-1FCF5BFCB856}">
      <dsp:nvSpPr>
        <dsp:cNvPr id="0" name=""/>
        <dsp:cNvSpPr/>
      </dsp:nvSpPr>
      <dsp:spPr>
        <a:xfrm>
          <a:off x="774613" y="653959"/>
          <a:ext cx="130791" cy="491870"/>
        </a:xfrm>
        <a:custGeom>
          <a:avLst/>
          <a:gdLst/>
          <a:ahLst/>
          <a:cxnLst/>
          <a:rect l="0" t="0" r="0" b="0"/>
          <a:pathLst>
            <a:path>
              <a:moveTo>
                <a:pt x="0" y="0"/>
              </a:moveTo>
              <a:lnTo>
                <a:pt x="0" y="491870"/>
              </a:lnTo>
              <a:lnTo>
                <a:pt x="130791" y="491870"/>
              </a:lnTo>
            </a:path>
          </a:pathLst>
        </a:custGeom>
        <a:noFill/>
        <a:ln w="25400" cap="flat" cmpd="sng" algn="ctr">
          <a:solidFill>
            <a:schemeClr val="accent4">
              <a:shade val="6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sp>
    <dsp:sp modelId="{9469EF60-AA89-4269-A28F-C98C359AD3AF}">
      <dsp:nvSpPr>
        <dsp:cNvPr id="0" name=""/>
        <dsp:cNvSpPr/>
      </dsp:nvSpPr>
      <dsp:spPr>
        <a:xfrm>
          <a:off x="905405" y="818849"/>
          <a:ext cx="1046335" cy="653959"/>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74295" tIns="49530" rIns="74295" bIns="49530" numCol="1" spcCol="1270" anchor="ctr" anchorCtr="0">
          <a:noAutofit/>
        </a:bodyPr>
        <a:lstStyle/>
        <a:p>
          <a:pPr lvl="0" algn="ctr" defTabSz="1733550" rtl="0">
            <a:lnSpc>
              <a:spcPct val="90000"/>
            </a:lnSpc>
            <a:spcBef>
              <a:spcPct val="0"/>
            </a:spcBef>
            <a:spcAft>
              <a:spcPct val="35000"/>
            </a:spcAft>
          </a:pPr>
          <a:r>
            <a:rPr lang="en-US" sz="3900" b="1" kern="1200" dirty="0" smtClean="0"/>
            <a:t>N</a:t>
          </a:r>
          <a:endParaRPr lang="en-US" sz="3900" kern="1200" dirty="0"/>
        </a:p>
      </dsp:txBody>
      <dsp:txXfrm>
        <a:off x="905405" y="818849"/>
        <a:ext cx="1046335" cy="653959"/>
      </dsp:txXfrm>
    </dsp:sp>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32D7040-E2CF-4891-AEEF-A0F64528399F}">
      <dsp:nvSpPr>
        <dsp:cNvPr id="0" name=""/>
        <dsp:cNvSpPr/>
      </dsp:nvSpPr>
      <dsp:spPr>
        <a:xfrm>
          <a:off x="418230" y="1105"/>
          <a:ext cx="1759101" cy="879550"/>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57150" tIns="38100" rIns="57150" bIns="38100" numCol="1" spcCol="1270" anchor="ctr" anchorCtr="0">
          <a:noAutofit/>
        </a:bodyPr>
        <a:lstStyle/>
        <a:p>
          <a:pPr lvl="0" algn="ctr" defTabSz="1333500" rtl="0">
            <a:lnSpc>
              <a:spcPct val="90000"/>
            </a:lnSpc>
            <a:spcBef>
              <a:spcPct val="0"/>
            </a:spcBef>
            <a:spcAft>
              <a:spcPct val="35000"/>
            </a:spcAft>
          </a:pPr>
          <a:r>
            <a:rPr lang="en-US" sz="3000" b="1" kern="1200" dirty="0" smtClean="0"/>
            <a:t>Nitrogen</a:t>
          </a:r>
          <a:endParaRPr lang="en-US" sz="3000" kern="1200" dirty="0"/>
        </a:p>
      </dsp:txBody>
      <dsp:txXfrm>
        <a:off x="418230" y="1105"/>
        <a:ext cx="1759101" cy="879550"/>
      </dsp:txXfrm>
    </dsp:sp>
    <dsp:sp modelId="{B467F296-6F9C-4E0C-AD31-1FCF5BFCB856}">
      <dsp:nvSpPr>
        <dsp:cNvPr id="0" name=""/>
        <dsp:cNvSpPr/>
      </dsp:nvSpPr>
      <dsp:spPr>
        <a:xfrm>
          <a:off x="594140" y="880656"/>
          <a:ext cx="175910" cy="659663"/>
        </a:xfrm>
        <a:custGeom>
          <a:avLst/>
          <a:gdLst/>
          <a:ahLst/>
          <a:cxnLst/>
          <a:rect l="0" t="0" r="0" b="0"/>
          <a:pathLst>
            <a:path>
              <a:moveTo>
                <a:pt x="0" y="0"/>
              </a:moveTo>
              <a:lnTo>
                <a:pt x="0" y="659663"/>
              </a:lnTo>
              <a:lnTo>
                <a:pt x="175910" y="659663"/>
              </a:lnTo>
            </a:path>
          </a:pathLst>
        </a:custGeom>
        <a:noFill/>
        <a:ln w="25400" cap="flat" cmpd="sng" algn="ctr">
          <a:solidFill>
            <a:schemeClr val="accent4">
              <a:shade val="6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sp>
    <dsp:sp modelId="{9469EF60-AA89-4269-A28F-C98C359AD3AF}">
      <dsp:nvSpPr>
        <dsp:cNvPr id="0" name=""/>
        <dsp:cNvSpPr/>
      </dsp:nvSpPr>
      <dsp:spPr>
        <a:xfrm>
          <a:off x="770050" y="1100543"/>
          <a:ext cx="1407281" cy="87955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99060" tIns="66040" rIns="99060" bIns="66040" numCol="1" spcCol="1270" anchor="ctr" anchorCtr="0">
          <a:noAutofit/>
        </a:bodyPr>
        <a:lstStyle/>
        <a:p>
          <a:pPr lvl="0" algn="ctr" defTabSz="2311400" rtl="0">
            <a:lnSpc>
              <a:spcPct val="90000"/>
            </a:lnSpc>
            <a:spcBef>
              <a:spcPct val="0"/>
            </a:spcBef>
            <a:spcAft>
              <a:spcPct val="35000"/>
            </a:spcAft>
          </a:pPr>
          <a:r>
            <a:rPr lang="en-US" sz="5200" b="1" kern="1200" dirty="0" smtClean="0"/>
            <a:t>N</a:t>
          </a:r>
          <a:endParaRPr lang="en-US" sz="5200" kern="1200" dirty="0"/>
        </a:p>
      </dsp:txBody>
      <dsp:txXfrm>
        <a:off x="770050" y="1100543"/>
        <a:ext cx="1407281" cy="879550"/>
      </dsp:txXfrm>
    </dsp:sp>
  </dsp:spTree>
</dsp:drawing>
</file>

<file path=ppt/diagrams/drawing2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32D7040-E2CF-4891-AEEF-A0F64528399F}">
      <dsp:nvSpPr>
        <dsp:cNvPr id="0" name=""/>
        <dsp:cNvSpPr/>
      </dsp:nvSpPr>
      <dsp:spPr>
        <a:xfrm>
          <a:off x="418230" y="1105"/>
          <a:ext cx="1759101" cy="879550"/>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80010" tIns="53340" rIns="80010" bIns="53340" numCol="1" spcCol="1270" anchor="ctr" anchorCtr="0">
          <a:noAutofit/>
        </a:bodyPr>
        <a:lstStyle/>
        <a:p>
          <a:pPr lvl="0" algn="ctr" defTabSz="1866900" rtl="0">
            <a:lnSpc>
              <a:spcPct val="90000"/>
            </a:lnSpc>
            <a:spcBef>
              <a:spcPct val="0"/>
            </a:spcBef>
            <a:spcAft>
              <a:spcPct val="35000"/>
            </a:spcAft>
          </a:pPr>
          <a:r>
            <a:rPr lang="en-US" sz="4200" kern="1200" dirty="0" smtClean="0"/>
            <a:t>Cobalt</a:t>
          </a:r>
          <a:endParaRPr lang="en-US" sz="4200" kern="1200" dirty="0"/>
        </a:p>
      </dsp:txBody>
      <dsp:txXfrm>
        <a:off x="418230" y="1105"/>
        <a:ext cx="1759101" cy="879550"/>
      </dsp:txXfrm>
    </dsp:sp>
    <dsp:sp modelId="{B467F296-6F9C-4E0C-AD31-1FCF5BFCB856}">
      <dsp:nvSpPr>
        <dsp:cNvPr id="0" name=""/>
        <dsp:cNvSpPr/>
      </dsp:nvSpPr>
      <dsp:spPr>
        <a:xfrm>
          <a:off x="594140" y="880656"/>
          <a:ext cx="175910" cy="659663"/>
        </a:xfrm>
        <a:custGeom>
          <a:avLst/>
          <a:gdLst/>
          <a:ahLst/>
          <a:cxnLst/>
          <a:rect l="0" t="0" r="0" b="0"/>
          <a:pathLst>
            <a:path>
              <a:moveTo>
                <a:pt x="0" y="0"/>
              </a:moveTo>
              <a:lnTo>
                <a:pt x="0" y="659663"/>
              </a:lnTo>
              <a:lnTo>
                <a:pt x="175910" y="659663"/>
              </a:lnTo>
            </a:path>
          </a:pathLst>
        </a:custGeom>
        <a:noFill/>
        <a:ln w="25400" cap="flat" cmpd="sng" algn="ctr">
          <a:solidFill>
            <a:schemeClr val="accent4">
              <a:shade val="6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sp>
    <dsp:sp modelId="{9469EF60-AA89-4269-A28F-C98C359AD3AF}">
      <dsp:nvSpPr>
        <dsp:cNvPr id="0" name=""/>
        <dsp:cNvSpPr/>
      </dsp:nvSpPr>
      <dsp:spPr>
        <a:xfrm>
          <a:off x="770050" y="1100543"/>
          <a:ext cx="1407281" cy="87955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99060" tIns="66040" rIns="99060" bIns="66040" numCol="1" spcCol="1270" anchor="ctr" anchorCtr="0">
          <a:noAutofit/>
        </a:bodyPr>
        <a:lstStyle/>
        <a:p>
          <a:pPr lvl="0" algn="ctr" defTabSz="2311400" rtl="0">
            <a:lnSpc>
              <a:spcPct val="90000"/>
            </a:lnSpc>
            <a:spcBef>
              <a:spcPct val="0"/>
            </a:spcBef>
            <a:spcAft>
              <a:spcPct val="35000"/>
            </a:spcAft>
          </a:pPr>
          <a:r>
            <a:rPr lang="en-US" sz="5200" kern="1200" dirty="0" smtClean="0"/>
            <a:t>Co</a:t>
          </a:r>
          <a:endParaRPr lang="en-US" sz="5200" kern="1200" dirty="0"/>
        </a:p>
      </dsp:txBody>
      <dsp:txXfrm>
        <a:off x="770050" y="1100543"/>
        <a:ext cx="1407281" cy="879550"/>
      </dsp:txXfrm>
    </dsp:sp>
  </dsp:spTree>
</dsp:drawing>
</file>

<file path=ppt/diagrams/drawing2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0676FBC-170B-4ED2-BE6C-4C7F089508A9}">
      <dsp:nvSpPr>
        <dsp:cNvPr id="0" name=""/>
        <dsp:cNvSpPr/>
      </dsp:nvSpPr>
      <dsp:spPr>
        <a:xfrm>
          <a:off x="0" y="190499"/>
          <a:ext cx="5257800" cy="5257800"/>
        </a:xfrm>
        <a:prstGeom prst="pie">
          <a:avLst>
            <a:gd name="adj1" fmla="val 5400000"/>
            <a:gd name="adj2" fmla="val 1620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8467AB65-B103-4E76-9EDD-20B597CF35CF}">
      <dsp:nvSpPr>
        <dsp:cNvPr id="0" name=""/>
        <dsp:cNvSpPr/>
      </dsp:nvSpPr>
      <dsp:spPr>
        <a:xfrm>
          <a:off x="2628900" y="190499"/>
          <a:ext cx="6134099" cy="52578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a:bevelT/>
        </a:sp3d>
      </dsp:spPr>
      <dsp:style>
        <a:lnRef idx="1">
          <a:scrgbClr r="0" g="0" b="0"/>
        </a:lnRef>
        <a:fillRef idx="1">
          <a:scrgbClr r="0" g="0" b="0"/>
        </a:fillRef>
        <a:effectRef idx="2">
          <a:scrgbClr r="0" g="0" b="0"/>
        </a:effectRef>
        <a:fontRef idx="minor"/>
      </dsp:style>
      <dsp:txBody>
        <a:bodyPr spcFirstLastPara="0" vert="horz" wrap="square" lIns="175260" tIns="175260" rIns="175260" bIns="175260" numCol="1" spcCol="1270" anchor="ctr" anchorCtr="0">
          <a:noAutofit/>
          <a:sp3d extrusionH="57150">
            <a:bevelT w="82550" h="38100" prst="coolSlant"/>
          </a:sp3d>
        </a:bodyPr>
        <a:lstStyle/>
        <a:p>
          <a:pPr lvl="0" algn="ctr" defTabSz="2044700" rtl="0">
            <a:lnSpc>
              <a:spcPct val="90000"/>
            </a:lnSpc>
            <a:spcBef>
              <a:spcPct val="0"/>
            </a:spcBef>
            <a:spcAft>
              <a:spcPct val="35000"/>
            </a:spcAft>
          </a:pPr>
          <a:r>
            <a:rPr lang="en-US" sz="4600" b="1" kern="1200" dirty="0" smtClean="0">
              <a:effectLst>
                <a:outerShdw blurRad="50800" dist="38100" dir="2700000" algn="tl" rotWithShape="0">
                  <a:prstClr val="black">
                    <a:alpha val="40000"/>
                  </a:prstClr>
                </a:outerShdw>
              </a:effectLst>
            </a:rPr>
            <a:t>*What is the electron configuration for </a:t>
          </a:r>
          <a:r>
            <a:rPr lang="en-US" sz="7000" b="1" kern="1200" dirty="0" smtClean="0">
              <a:ln>
                <a:solidFill>
                  <a:srgbClr val="C5E379"/>
                </a:solidFill>
              </a:ln>
              <a:solidFill>
                <a:srgbClr val="D8ECA6"/>
              </a:solidFill>
              <a:effectLst>
                <a:outerShdw blurRad="50800" dist="38100" dir="2700000" algn="tl" rotWithShape="0">
                  <a:prstClr val="black">
                    <a:alpha val="40000"/>
                  </a:prstClr>
                </a:outerShdw>
              </a:effectLst>
              <a:latin typeface="+mn-lt"/>
              <a:ea typeface="+mn-ea"/>
              <a:cs typeface="+mn-cs"/>
            </a:rPr>
            <a:t>Oxygen</a:t>
          </a:r>
          <a:r>
            <a:rPr lang="en-US" sz="7000" b="1" kern="1200" dirty="0" smtClean="0">
              <a:effectLst>
                <a:outerShdw blurRad="50800" dist="38100" dir="2700000" algn="tl" rotWithShape="0">
                  <a:prstClr val="black">
                    <a:alpha val="40000"/>
                  </a:prstClr>
                </a:outerShdw>
              </a:effectLst>
            </a:rPr>
            <a:t>?</a:t>
          </a:r>
          <a:r>
            <a:rPr lang="en-US" sz="4600" b="1" kern="1200" dirty="0" smtClean="0">
              <a:effectLst>
                <a:outerShdw blurRad="50800" dist="38100" dir="2700000" algn="tl" rotWithShape="0">
                  <a:prstClr val="black">
                    <a:alpha val="40000"/>
                  </a:prstClr>
                </a:outerShdw>
              </a:effectLst>
            </a:rPr>
            <a:t> </a:t>
          </a:r>
        </a:p>
        <a:p>
          <a:pPr lvl="0" algn="ctr" defTabSz="2044700" rtl="0">
            <a:lnSpc>
              <a:spcPct val="90000"/>
            </a:lnSpc>
            <a:spcBef>
              <a:spcPct val="0"/>
            </a:spcBef>
            <a:spcAft>
              <a:spcPct val="35000"/>
            </a:spcAft>
          </a:pPr>
          <a:endParaRPr lang="en-US" sz="4600" b="1" kern="1200" dirty="0" smtClean="0">
            <a:effectLst>
              <a:outerShdw blurRad="50800" dist="38100" dir="2700000" algn="tl" rotWithShape="0">
                <a:prstClr val="black">
                  <a:alpha val="40000"/>
                </a:prstClr>
              </a:outerShdw>
            </a:effectLst>
          </a:endParaRPr>
        </a:p>
        <a:p>
          <a:pPr lvl="0" algn="ctr" defTabSz="2044700" rtl="0">
            <a:lnSpc>
              <a:spcPct val="90000"/>
            </a:lnSpc>
            <a:spcBef>
              <a:spcPct val="0"/>
            </a:spcBef>
            <a:spcAft>
              <a:spcPct val="35000"/>
            </a:spcAft>
          </a:pPr>
          <a:endParaRPr lang="en-US" sz="4600" b="1" kern="1200" dirty="0" smtClean="0">
            <a:effectLst>
              <a:outerShdw blurRad="50800" dist="38100" dir="2700000" algn="tl" rotWithShape="0">
                <a:prstClr val="black">
                  <a:alpha val="40000"/>
                </a:prstClr>
              </a:outerShdw>
            </a:effectLst>
          </a:endParaRPr>
        </a:p>
        <a:p>
          <a:pPr lvl="0" algn="ctr" defTabSz="2044700" rtl="0">
            <a:lnSpc>
              <a:spcPct val="90000"/>
            </a:lnSpc>
            <a:spcBef>
              <a:spcPct val="0"/>
            </a:spcBef>
            <a:spcAft>
              <a:spcPct val="35000"/>
            </a:spcAft>
          </a:pPr>
          <a:endParaRPr lang="en-US" sz="4600" b="1" kern="1200" dirty="0">
            <a:effectLst>
              <a:outerShdw blurRad="50800" dist="38100" dir="2700000" algn="tl" rotWithShape="0">
                <a:prstClr val="black">
                  <a:alpha val="40000"/>
                </a:prstClr>
              </a:outerShdw>
            </a:effectLst>
          </a:endParaRPr>
        </a:p>
      </dsp:txBody>
      <dsp:txXfrm>
        <a:off x="2628900" y="190499"/>
        <a:ext cx="6134099" cy="5257800"/>
      </dsp:txXfrm>
    </dsp:sp>
  </dsp:spTree>
</dsp:drawing>
</file>

<file path=ppt/diagrams/drawing2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0676FBC-170B-4ED2-BE6C-4C7F089508A9}">
      <dsp:nvSpPr>
        <dsp:cNvPr id="0" name=""/>
        <dsp:cNvSpPr/>
      </dsp:nvSpPr>
      <dsp:spPr>
        <a:xfrm>
          <a:off x="0" y="190499"/>
          <a:ext cx="5257800" cy="5257800"/>
        </a:xfrm>
        <a:prstGeom prst="pie">
          <a:avLst>
            <a:gd name="adj1" fmla="val 5400000"/>
            <a:gd name="adj2" fmla="val 1620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8467AB65-B103-4E76-9EDD-20B597CF35CF}">
      <dsp:nvSpPr>
        <dsp:cNvPr id="0" name=""/>
        <dsp:cNvSpPr/>
      </dsp:nvSpPr>
      <dsp:spPr>
        <a:xfrm>
          <a:off x="2628900" y="190499"/>
          <a:ext cx="6134099" cy="52578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a:bevelT/>
        </a:sp3d>
      </dsp:spPr>
      <dsp:style>
        <a:lnRef idx="1">
          <a:scrgbClr r="0" g="0" b="0"/>
        </a:lnRef>
        <a:fillRef idx="1">
          <a:scrgbClr r="0" g="0" b="0"/>
        </a:fillRef>
        <a:effectRef idx="2">
          <a:scrgbClr r="0" g="0" b="0"/>
        </a:effectRef>
        <a:fontRef idx="minor"/>
      </dsp:style>
      <dsp:txBody>
        <a:bodyPr spcFirstLastPara="0" vert="horz" wrap="square" lIns="175260" tIns="175260" rIns="175260" bIns="175260" numCol="1" spcCol="1270" anchor="ctr" anchorCtr="0">
          <a:noAutofit/>
          <a:sp3d extrusionH="57150">
            <a:bevelT w="82550" h="38100" prst="coolSlant"/>
          </a:sp3d>
        </a:bodyPr>
        <a:lstStyle/>
        <a:p>
          <a:pPr lvl="0" algn="ctr" defTabSz="2044700" rtl="0">
            <a:lnSpc>
              <a:spcPct val="90000"/>
            </a:lnSpc>
            <a:spcBef>
              <a:spcPct val="0"/>
            </a:spcBef>
            <a:spcAft>
              <a:spcPct val="35000"/>
            </a:spcAft>
          </a:pPr>
          <a:r>
            <a:rPr lang="en-US" sz="4600" b="1" kern="1200" dirty="0" smtClean="0">
              <a:effectLst>
                <a:outerShdw blurRad="50800" dist="38100" dir="2700000" algn="tl" rotWithShape="0">
                  <a:prstClr val="black">
                    <a:alpha val="40000"/>
                  </a:prstClr>
                </a:outerShdw>
              </a:effectLst>
            </a:rPr>
            <a:t>*What is the electron configuration for </a:t>
          </a:r>
          <a:r>
            <a:rPr lang="en-US" sz="7000" b="1" kern="1200" dirty="0" smtClean="0">
              <a:ln>
                <a:solidFill>
                  <a:srgbClr val="C5E379"/>
                </a:solidFill>
              </a:ln>
              <a:solidFill>
                <a:srgbClr val="D8ECA6"/>
              </a:solidFill>
              <a:effectLst>
                <a:outerShdw blurRad="50800" dist="38100" dir="2700000" algn="tl" rotWithShape="0">
                  <a:prstClr val="black">
                    <a:alpha val="40000"/>
                  </a:prstClr>
                </a:outerShdw>
              </a:effectLst>
              <a:latin typeface="+mn-lt"/>
              <a:ea typeface="+mn-ea"/>
              <a:cs typeface="+mn-cs"/>
            </a:rPr>
            <a:t>Calcium</a:t>
          </a:r>
          <a:r>
            <a:rPr lang="en-US" sz="7000" b="1" kern="1200" dirty="0" smtClean="0">
              <a:effectLst>
                <a:outerShdw blurRad="50800" dist="38100" dir="2700000" algn="tl" rotWithShape="0">
                  <a:prstClr val="black">
                    <a:alpha val="40000"/>
                  </a:prstClr>
                </a:outerShdw>
              </a:effectLst>
            </a:rPr>
            <a:t>?</a:t>
          </a:r>
          <a:r>
            <a:rPr lang="en-US" sz="4600" b="1" kern="1200" dirty="0" smtClean="0">
              <a:effectLst>
                <a:outerShdw blurRad="50800" dist="38100" dir="2700000" algn="tl" rotWithShape="0">
                  <a:prstClr val="black">
                    <a:alpha val="40000"/>
                  </a:prstClr>
                </a:outerShdw>
              </a:effectLst>
            </a:rPr>
            <a:t> </a:t>
          </a:r>
        </a:p>
        <a:p>
          <a:pPr lvl="0" algn="ctr" defTabSz="2044700" rtl="0">
            <a:lnSpc>
              <a:spcPct val="90000"/>
            </a:lnSpc>
            <a:spcBef>
              <a:spcPct val="0"/>
            </a:spcBef>
            <a:spcAft>
              <a:spcPct val="35000"/>
            </a:spcAft>
          </a:pPr>
          <a:endParaRPr lang="en-US" sz="4600" b="1" kern="1200" dirty="0" smtClean="0">
            <a:effectLst>
              <a:outerShdw blurRad="50800" dist="38100" dir="2700000" algn="tl" rotWithShape="0">
                <a:prstClr val="black">
                  <a:alpha val="40000"/>
                </a:prstClr>
              </a:outerShdw>
            </a:effectLst>
          </a:endParaRPr>
        </a:p>
        <a:p>
          <a:pPr lvl="0" algn="ctr" defTabSz="2044700" rtl="0">
            <a:lnSpc>
              <a:spcPct val="90000"/>
            </a:lnSpc>
            <a:spcBef>
              <a:spcPct val="0"/>
            </a:spcBef>
            <a:spcAft>
              <a:spcPct val="35000"/>
            </a:spcAft>
          </a:pPr>
          <a:endParaRPr lang="en-US" sz="4600" b="1" kern="1200" dirty="0" smtClean="0">
            <a:effectLst>
              <a:outerShdw blurRad="50800" dist="38100" dir="2700000" algn="tl" rotWithShape="0">
                <a:prstClr val="black">
                  <a:alpha val="40000"/>
                </a:prstClr>
              </a:outerShdw>
            </a:effectLst>
          </a:endParaRPr>
        </a:p>
        <a:p>
          <a:pPr lvl="0" algn="ctr" defTabSz="2044700" rtl="0">
            <a:lnSpc>
              <a:spcPct val="90000"/>
            </a:lnSpc>
            <a:spcBef>
              <a:spcPct val="0"/>
            </a:spcBef>
            <a:spcAft>
              <a:spcPct val="35000"/>
            </a:spcAft>
          </a:pPr>
          <a:endParaRPr lang="en-US" sz="4600" b="1" kern="1200" dirty="0">
            <a:effectLst>
              <a:outerShdw blurRad="50800" dist="38100" dir="2700000" algn="tl" rotWithShape="0">
                <a:prstClr val="black">
                  <a:alpha val="40000"/>
                </a:prstClr>
              </a:outerShdw>
            </a:effectLst>
          </a:endParaRPr>
        </a:p>
      </dsp:txBody>
      <dsp:txXfrm>
        <a:off x="2628900" y="190499"/>
        <a:ext cx="6134099" cy="5257800"/>
      </dsp:txXfrm>
    </dsp:sp>
  </dsp:spTree>
</dsp:drawing>
</file>

<file path=ppt/diagrams/drawing2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0676FBC-170B-4ED2-BE6C-4C7F089508A9}">
      <dsp:nvSpPr>
        <dsp:cNvPr id="0" name=""/>
        <dsp:cNvSpPr/>
      </dsp:nvSpPr>
      <dsp:spPr>
        <a:xfrm>
          <a:off x="0" y="190499"/>
          <a:ext cx="5257800" cy="5257800"/>
        </a:xfrm>
        <a:prstGeom prst="pie">
          <a:avLst>
            <a:gd name="adj1" fmla="val 5400000"/>
            <a:gd name="adj2" fmla="val 1620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8467AB65-B103-4E76-9EDD-20B597CF35CF}">
      <dsp:nvSpPr>
        <dsp:cNvPr id="0" name=""/>
        <dsp:cNvSpPr/>
      </dsp:nvSpPr>
      <dsp:spPr>
        <a:xfrm>
          <a:off x="2628900" y="190499"/>
          <a:ext cx="6134099" cy="52578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a:bevelT/>
        </a:sp3d>
      </dsp:spPr>
      <dsp:style>
        <a:lnRef idx="1">
          <a:scrgbClr r="0" g="0" b="0"/>
        </a:lnRef>
        <a:fillRef idx="1">
          <a:scrgbClr r="0" g="0" b="0"/>
        </a:fillRef>
        <a:effectRef idx="2">
          <a:scrgbClr r="0" g="0" b="0"/>
        </a:effectRef>
        <a:fontRef idx="minor"/>
      </dsp:style>
      <dsp:txBody>
        <a:bodyPr spcFirstLastPara="0" vert="horz" wrap="square" lIns="175260" tIns="175260" rIns="175260" bIns="175260" numCol="1" spcCol="1270" anchor="ctr" anchorCtr="0">
          <a:noAutofit/>
          <a:sp3d extrusionH="57150">
            <a:bevelT w="82550" h="38100" prst="coolSlant"/>
          </a:sp3d>
        </a:bodyPr>
        <a:lstStyle/>
        <a:p>
          <a:pPr lvl="0" algn="ctr" defTabSz="2044700" rtl="0">
            <a:lnSpc>
              <a:spcPct val="90000"/>
            </a:lnSpc>
            <a:spcBef>
              <a:spcPct val="0"/>
            </a:spcBef>
            <a:spcAft>
              <a:spcPct val="35000"/>
            </a:spcAft>
          </a:pPr>
          <a:r>
            <a:rPr lang="en-US" sz="4600" b="1" kern="1200" dirty="0" smtClean="0">
              <a:effectLst>
                <a:outerShdw blurRad="50800" dist="38100" dir="2700000" algn="tl" rotWithShape="0">
                  <a:prstClr val="black">
                    <a:alpha val="40000"/>
                  </a:prstClr>
                </a:outerShdw>
              </a:effectLst>
            </a:rPr>
            <a:t>*What is the electron configuration for </a:t>
          </a:r>
          <a:r>
            <a:rPr lang="en-US" sz="7000" b="1" kern="1200" dirty="0" smtClean="0">
              <a:ln>
                <a:solidFill>
                  <a:srgbClr val="C5E379"/>
                </a:solidFill>
              </a:ln>
              <a:solidFill>
                <a:srgbClr val="D8ECA6"/>
              </a:solidFill>
              <a:effectLst>
                <a:outerShdw blurRad="50800" dist="38100" dir="2700000" algn="tl" rotWithShape="0">
                  <a:prstClr val="black">
                    <a:alpha val="40000"/>
                  </a:prstClr>
                </a:outerShdw>
              </a:effectLst>
              <a:latin typeface="+mn-lt"/>
              <a:ea typeface="+mn-ea"/>
              <a:cs typeface="+mn-cs"/>
            </a:rPr>
            <a:t>Gallium</a:t>
          </a:r>
          <a:r>
            <a:rPr lang="en-US" sz="7000" b="1" kern="1200" dirty="0" smtClean="0">
              <a:effectLst>
                <a:outerShdw blurRad="50800" dist="38100" dir="2700000" algn="tl" rotWithShape="0">
                  <a:prstClr val="black">
                    <a:alpha val="40000"/>
                  </a:prstClr>
                </a:outerShdw>
              </a:effectLst>
            </a:rPr>
            <a:t>?</a:t>
          </a:r>
          <a:r>
            <a:rPr lang="en-US" sz="4600" b="1" kern="1200" dirty="0" smtClean="0">
              <a:effectLst>
                <a:outerShdw blurRad="50800" dist="38100" dir="2700000" algn="tl" rotWithShape="0">
                  <a:prstClr val="black">
                    <a:alpha val="40000"/>
                  </a:prstClr>
                </a:outerShdw>
              </a:effectLst>
            </a:rPr>
            <a:t> </a:t>
          </a:r>
        </a:p>
        <a:p>
          <a:pPr lvl="0" algn="ctr" defTabSz="2044700" rtl="0">
            <a:lnSpc>
              <a:spcPct val="90000"/>
            </a:lnSpc>
            <a:spcBef>
              <a:spcPct val="0"/>
            </a:spcBef>
            <a:spcAft>
              <a:spcPct val="35000"/>
            </a:spcAft>
          </a:pPr>
          <a:endParaRPr lang="en-US" sz="4600" b="1" kern="1200" dirty="0" smtClean="0">
            <a:effectLst>
              <a:outerShdw blurRad="50800" dist="38100" dir="2700000" algn="tl" rotWithShape="0">
                <a:prstClr val="black">
                  <a:alpha val="40000"/>
                </a:prstClr>
              </a:outerShdw>
            </a:effectLst>
          </a:endParaRPr>
        </a:p>
        <a:p>
          <a:pPr lvl="0" algn="ctr" defTabSz="2044700" rtl="0">
            <a:lnSpc>
              <a:spcPct val="90000"/>
            </a:lnSpc>
            <a:spcBef>
              <a:spcPct val="0"/>
            </a:spcBef>
            <a:spcAft>
              <a:spcPct val="35000"/>
            </a:spcAft>
          </a:pPr>
          <a:endParaRPr lang="en-US" sz="4600" b="1" kern="1200" dirty="0" smtClean="0">
            <a:effectLst>
              <a:outerShdw blurRad="50800" dist="38100" dir="2700000" algn="tl" rotWithShape="0">
                <a:prstClr val="black">
                  <a:alpha val="40000"/>
                </a:prstClr>
              </a:outerShdw>
            </a:effectLst>
          </a:endParaRPr>
        </a:p>
        <a:p>
          <a:pPr lvl="0" algn="ctr" defTabSz="2044700" rtl="0">
            <a:lnSpc>
              <a:spcPct val="90000"/>
            </a:lnSpc>
            <a:spcBef>
              <a:spcPct val="0"/>
            </a:spcBef>
            <a:spcAft>
              <a:spcPct val="35000"/>
            </a:spcAft>
          </a:pPr>
          <a:endParaRPr lang="en-US" sz="4600" b="1" kern="1200" dirty="0">
            <a:effectLst>
              <a:outerShdw blurRad="50800" dist="38100" dir="2700000" algn="tl" rotWithShape="0">
                <a:prstClr val="black">
                  <a:alpha val="40000"/>
                </a:prstClr>
              </a:outerShdw>
            </a:effectLst>
          </a:endParaRPr>
        </a:p>
      </dsp:txBody>
      <dsp:txXfrm>
        <a:off x="2628900" y="190499"/>
        <a:ext cx="6134099" cy="525780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32D7040-E2CF-4891-AEEF-A0F64528399F}">
      <dsp:nvSpPr>
        <dsp:cNvPr id="0" name=""/>
        <dsp:cNvSpPr/>
      </dsp:nvSpPr>
      <dsp:spPr>
        <a:xfrm>
          <a:off x="418230" y="1105"/>
          <a:ext cx="1759101" cy="879550"/>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rtl="0">
            <a:lnSpc>
              <a:spcPct val="90000"/>
            </a:lnSpc>
            <a:spcBef>
              <a:spcPct val="0"/>
            </a:spcBef>
            <a:spcAft>
              <a:spcPct val="35000"/>
            </a:spcAft>
          </a:pPr>
          <a:r>
            <a:rPr lang="en-US" sz="2700" b="1" kern="1200" dirty="0" smtClean="0"/>
            <a:t>Hydrogen</a:t>
          </a:r>
          <a:endParaRPr lang="en-US" sz="2700" kern="1200" dirty="0"/>
        </a:p>
      </dsp:txBody>
      <dsp:txXfrm>
        <a:off x="418230" y="1105"/>
        <a:ext cx="1759101" cy="879550"/>
      </dsp:txXfrm>
    </dsp:sp>
    <dsp:sp modelId="{B467F296-6F9C-4E0C-AD31-1FCF5BFCB856}">
      <dsp:nvSpPr>
        <dsp:cNvPr id="0" name=""/>
        <dsp:cNvSpPr/>
      </dsp:nvSpPr>
      <dsp:spPr>
        <a:xfrm>
          <a:off x="594140" y="880656"/>
          <a:ext cx="175910" cy="659663"/>
        </a:xfrm>
        <a:custGeom>
          <a:avLst/>
          <a:gdLst/>
          <a:ahLst/>
          <a:cxnLst/>
          <a:rect l="0" t="0" r="0" b="0"/>
          <a:pathLst>
            <a:path>
              <a:moveTo>
                <a:pt x="0" y="0"/>
              </a:moveTo>
              <a:lnTo>
                <a:pt x="0" y="659663"/>
              </a:lnTo>
              <a:lnTo>
                <a:pt x="175910" y="659663"/>
              </a:lnTo>
            </a:path>
          </a:pathLst>
        </a:custGeom>
        <a:noFill/>
        <a:ln w="25400" cap="flat" cmpd="sng" algn="ctr">
          <a:solidFill>
            <a:schemeClr val="accent4">
              <a:shade val="6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sp>
    <dsp:sp modelId="{9469EF60-AA89-4269-A28F-C98C359AD3AF}">
      <dsp:nvSpPr>
        <dsp:cNvPr id="0" name=""/>
        <dsp:cNvSpPr/>
      </dsp:nvSpPr>
      <dsp:spPr>
        <a:xfrm>
          <a:off x="770050" y="1100543"/>
          <a:ext cx="1407281" cy="87955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99060" tIns="66040" rIns="99060" bIns="66040" numCol="1" spcCol="1270" anchor="ctr" anchorCtr="0">
          <a:noAutofit/>
        </a:bodyPr>
        <a:lstStyle/>
        <a:p>
          <a:pPr lvl="0" algn="ctr" defTabSz="2311400" rtl="0">
            <a:lnSpc>
              <a:spcPct val="90000"/>
            </a:lnSpc>
            <a:spcBef>
              <a:spcPct val="0"/>
            </a:spcBef>
            <a:spcAft>
              <a:spcPct val="35000"/>
            </a:spcAft>
          </a:pPr>
          <a:r>
            <a:rPr lang="en-US" sz="5200" b="1" kern="1200" dirty="0" smtClean="0"/>
            <a:t>H</a:t>
          </a:r>
          <a:endParaRPr lang="en-US" sz="5200" kern="1200" dirty="0"/>
        </a:p>
      </dsp:txBody>
      <dsp:txXfrm>
        <a:off x="770050" y="1100543"/>
        <a:ext cx="1407281" cy="87955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32D7040-E2CF-4891-AEEF-A0F64528399F}">
      <dsp:nvSpPr>
        <dsp:cNvPr id="0" name=""/>
        <dsp:cNvSpPr/>
      </dsp:nvSpPr>
      <dsp:spPr>
        <a:xfrm>
          <a:off x="418230" y="1105"/>
          <a:ext cx="1759101" cy="879550"/>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68580" tIns="45720" rIns="68580" bIns="45720" numCol="1" spcCol="1270" anchor="ctr" anchorCtr="0">
          <a:noAutofit/>
        </a:bodyPr>
        <a:lstStyle/>
        <a:p>
          <a:pPr lvl="0" algn="ctr" defTabSz="1600200" rtl="0">
            <a:lnSpc>
              <a:spcPct val="90000"/>
            </a:lnSpc>
            <a:spcBef>
              <a:spcPct val="0"/>
            </a:spcBef>
            <a:spcAft>
              <a:spcPct val="35000"/>
            </a:spcAft>
          </a:pPr>
          <a:r>
            <a:rPr lang="en-US" sz="3600" b="1" kern="1200" dirty="0" smtClean="0"/>
            <a:t>Helium</a:t>
          </a:r>
          <a:endParaRPr lang="en-US" sz="3600" kern="1200" dirty="0"/>
        </a:p>
      </dsp:txBody>
      <dsp:txXfrm>
        <a:off x="418230" y="1105"/>
        <a:ext cx="1759101" cy="879550"/>
      </dsp:txXfrm>
    </dsp:sp>
    <dsp:sp modelId="{B467F296-6F9C-4E0C-AD31-1FCF5BFCB856}">
      <dsp:nvSpPr>
        <dsp:cNvPr id="0" name=""/>
        <dsp:cNvSpPr/>
      </dsp:nvSpPr>
      <dsp:spPr>
        <a:xfrm>
          <a:off x="594140" y="880656"/>
          <a:ext cx="175910" cy="659663"/>
        </a:xfrm>
        <a:custGeom>
          <a:avLst/>
          <a:gdLst/>
          <a:ahLst/>
          <a:cxnLst/>
          <a:rect l="0" t="0" r="0" b="0"/>
          <a:pathLst>
            <a:path>
              <a:moveTo>
                <a:pt x="0" y="0"/>
              </a:moveTo>
              <a:lnTo>
                <a:pt x="0" y="659663"/>
              </a:lnTo>
              <a:lnTo>
                <a:pt x="175910" y="659663"/>
              </a:lnTo>
            </a:path>
          </a:pathLst>
        </a:custGeom>
        <a:noFill/>
        <a:ln w="25400" cap="flat" cmpd="sng" algn="ctr">
          <a:solidFill>
            <a:schemeClr val="accent4">
              <a:shade val="6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sp>
    <dsp:sp modelId="{9469EF60-AA89-4269-A28F-C98C359AD3AF}">
      <dsp:nvSpPr>
        <dsp:cNvPr id="0" name=""/>
        <dsp:cNvSpPr/>
      </dsp:nvSpPr>
      <dsp:spPr>
        <a:xfrm>
          <a:off x="770050" y="1100543"/>
          <a:ext cx="1407281" cy="87955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99060" tIns="66040" rIns="99060" bIns="66040" numCol="1" spcCol="1270" anchor="ctr" anchorCtr="0">
          <a:noAutofit/>
        </a:bodyPr>
        <a:lstStyle/>
        <a:p>
          <a:pPr lvl="0" algn="ctr" defTabSz="2311400" rtl="0">
            <a:lnSpc>
              <a:spcPct val="90000"/>
            </a:lnSpc>
            <a:spcBef>
              <a:spcPct val="0"/>
            </a:spcBef>
            <a:spcAft>
              <a:spcPct val="35000"/>
            </a:spcAft>
          </a:pPr>
          <a:r>
            <a:rPr lang="en-US" sz="5200" b="1" kern="1200" dirty="0" smtClean="0"/>
            <a:t>He</a:t>
          </a:r>
          <a:endParaRPr lang="en-US" sz="5200" kern="1200" dirty="0"/>
        </a:p>
      </dsp:txBody>
      <dsp:txXfrm>
        <a:off x="770050" y="1100543"/>
        <a:ext cx="1407281" cy="87955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32D7040-E2CF-4891-AEEF-A0F64528399F}">
      <dsp:nvSpPr>
        <dsp:cNvPr id="0" name=""/>
        <dsp:cNvSpPr/>
      </dsp:nvSpPr>
      <dsp:spPr>
        <a:xfrm>
          <a:off x="418230" y="1105"/>
          <a:ext cx="1759101" cy="879550"/>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64770" tIns="43180" rIns="64770" bIns="43180" numCol="1" spcCol="1270" anchor="ctr" anchorCtr="0">
          <a:noAutofit/>
        </a:bodyPr>
        <a:lstStyle/>
        <a:p>
          <a:pPr lvl="0" algn="ctr" defTabSz="1511300" rtl="0">
            <a:lnSpc>
              <a:spcPct val="90000"/>
            </a:lnSpc>
            <a:spcBef>
              <a:spcPct val="0"/>
            </a:spcBef>
            <a:spcAft>
              <a:spcPct val="35000"/>
            </a:spcAft>
          </a:pPr>
          <a:r>
            <a:rPr lang="en-US" sz="3400" b="1" kern="1200" dirty="0" smtClean="0"/>
            <a:t>Lithium</a:t>
          </a:r>
          <a:endParaRPr lang="en-US" sz="3400" kern="1200" dirty="0"/>
        </a:p>
      </dsp:txBody>
      <dsp:txXfrm>
        <a:off x="418230" y="1105"/>
        <a:ext cx="1759101" cy="879550"/>
      </dsp:txXfrm>
    </dsp:sp>
    <dsp:sp modelId="{B467F296-6F9C-4E0C-AD31-1FCF5BFCB856}">
      <dsp:nvSpPr>
        <dsp:cNvPr id="0" name=""/>
        <dsp:cNvSpPr/>
      </dsp:nvSpPr>
      <dsp:spPr>
        <a:xfrm>
          <a:off x="594140" y="880656"/>
          <a:ext cx="175910" cy="659663"/>
        </a:xfrm>
        <a:custGeom>
          <a:avLst/>
          <a:gdLst/>
          <a:ahLst/>
          <a:cxnLst/>
          <a:rect l="0" t="0" r="0" b="0"/>
          <a:pathLst>
            <a:path>
              <a:moveTo>
                <a:pt x="0" y="0"/>
              </a:moveTo>
              <a:lnTo>
                <a:pt x="0" y="659663"/>
              </a:lnTo>
              <a:lnTo>
                <a:pt x="175910" y="659663"/>
              </a:lnTo>
            </a:path>
          </a:pathLst>
        </a:custGeom>
        <a:noFill/>
        <a:ln w="25400" cap="flat" cmpd="sng" algn="ctr">
          <a:solidFill>
            <a:schemeClr val="accent4">
              <a:shade val="6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sp>
    <dsp:sp modelId="{9469EF60-AA89-4269-A28F-C98C359AD3AF}">
      <dsp:nvSpPr>
        <dsp:cNvPr id="0" name=""/>
        <dsp:cNvSpPr/>
      </dsp:nvSpPr>
      <dsp:spPr>
        <a:xfrm>
          <a:off x="770050" y="1100543"/>
          <a:ext cx="1407281" cy="87955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99060" tIns="66040" rIns="99060" bIns="66040" numCol="1" spcCol="1270" anchor="ctr" anchorCtr="0">
          <a:noAutofit/>
        </a:bodyPr>
        <a:lstStyle/>
        <a:p>
          <a:pPr lvl="0" algn="ctr" defTabSz="2311400" rtl="0">
            <a:lnSpc>
              <a:spcPct val="90000"/>
            </a:lnSpc>
            <a:spcBef>
              <a:spcPct val="0"/>
            </a:spcBef>
            <a:spcAft>
              <a:spcPct val="35000"/>
            </a:spcAft>
          </a:pPr>
          <a:r>
            <a:rPr lang="en-US" sz="5200" b="1" kern="1200" dirty="0" smtClean="0"/>
            <a:t>He</a:t>
          </a:r>
          <a:endParaRPr lang="en-US" sz="5200" kern="1200" dirty="0"/>
        </a:p>
      </dsp:txBody>
      <dsp:txXfrm>
        <a:off x="770050" y="1100543"/>
        <a:ext cx="1407281" cy="87955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32D7040-E2CF-4891-AEEF-A0F64528399F}">
      <dsp:nvSpPr>
        <dsp:cNvPr id="0" name=""/>
        <dsp:cNvSpPr/>
      </dsp:nvSpPr>
      <dsp:spPr>
        <a:xfrm>
          <a:off x="418230" y="1105"/>
          <a:ext cx="1759101" cy="879550"/>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rtl="0">
            <a:lnSpc>
              <a:spcPct val="90000"/>
            </a:lnSpc>
            <a:spcBef>
              <a:spcPct val="0"/>
            </a:spcBef>
            <a:spcAft>
              <a:spcPct val="35000"/>
            </a:spcAft>
          </a:pPr>
          <a:r>
            <a:rPr lang="en-US" sz="2700" b="1" kern="1200" dirty="0" smtClean="0"/>
            <a:t>Beryllium</a:t>
          </a:r>
          <a:endParaRPr lang="en-US" sz="2700" kern="1200" dirty="0"/>
        </a:p>
      </dsp:txBody>
      <dsp:txXfrm>
        <a:off x="418230" y="1105"/>
        <a:ext cx="1759101" cy="879550"/>
      </dsp:txXfrm>
    </dsp:sp>
    <dsp:sp modelId="{B467F296-6F9C-4E0C-AD31-1FCF5BFCB856}">
      <dsp:nvSpPr>
        <dsp:cNvPr id="0" name=""/>
        <dsp:cNvSpPr/>
      </dsp:nvSpPr>
      <dsp:spPr>
        <a:xfrm>
          <a:off x="594140" y="880656"/>
          <a:ext cx="175910" cy="659663"/>
        </a:xfrm>
        <a:custGeom>
          <a:avLst/>
          <a:gdLst/>
          <a:ahLst/>
          <a:cxnLst/>
          <a:rect l="0" t="0" r="0" b="0"/>
          <a:pathLst>
            <a:path>
              <a:moveTo>
                <a:pt x="0" y="0"/>
              </a:moveTo>
              <a:lnTo>
                <a:pt x="0" y="659663"/>
              </a:lnTo>
              <a:lnTo>
                <a:pt x="175910" y="659663"/>
              </a:lnTo>
            </a:path>
          </a:pathLst>
        </a:custGeom>
        <a:noFill/>
        <a:ln w="25400" cap="flat" cmpd="sng" algn="ctr">
          <a:solidFill>
            <a:schemeClr val="accent4">
              <a:shade val="6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sp>
    <dsp:sp modelId="{9469EF60-AA89-4269-A28F-C98C359AD3AF}">
      <dsp:nvSpPr>
        <dsp:cNvPr id="0" name=""/>
        <dsp:cNvSpPr/>
      </dsp:nvSpPr>
      <dsp:spPr>
        <a:xfrm>
          <a:off x="770050" y="1100543"/>
          <a:ext cx="1407281" cy="87955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99060" tIns="66040" rIns="99060" bIns="66040" numCol="1" spcCol="1270" anchor="ctr" anchorCtr="0">
          <a:noAutofit/>
        </a:bodyPr>
        <a:lstStyle/>
        <a:p>
          <a:pPr lvl="0" algn="ctr" defTabSz="2311400" rtl="0">
            <a:lnSpc>
              <a:spcPct val="90000"/>
            </a:lnSpc>
            <a:spcBef>
              <a:spcPct val="0"/>
            </a:spcBef>
            <a:spcAft>
              <a:spcPct val="35000"/>
            </a:spcAft>
          </a:pPr>
          <a:r>
            <a:rPr lang="en-US" sz="5200" b="1" kern="1200" dirty="0" smtClean="0"/>
            <a:t>Be</a:t>
          </a:r>
          <a:endParaRPr lang="en-US" sz="5200" kern="1200" dirty="0"/>
        </a:p>
      </dsp:txBody>
      <dsp:txXfrm>
        <a:off x="770050" y="1100543"/>
        <a:ext cx="1407281" cy="879550"/>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32D7040-E2CF-4891-AEEF-A0F64528399F}">
      <dsp:nvSpPr>
        <dsp:cNvPr id="0" name=""/>
        <dsp:cNvSpPr/>
      </dsp:nvSpPr>
      <dsp:spPr>
        <a:xfrm>
          <a:off x="418230" y="1105"/>
          <a:ext cx="1759101" cy="879550"/>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8105" tIns="52070" rIns="78105" bIns="52070" numCol="1" spcCol="1270" anchor="ctr" anchorCtr="0">
          <a:noAutofit/>
        </a:bodyPr>
        <a:lstStyle/>
        <a:p>
          <a:pPr lvl="0" algn="ctr" defTabSz="1822450" rtl="0">
            <a:lnSpc>
              <a:spcPct val="90000"/>
            </a:lnSpc>
            <a:spcBef>
              <a:spcPct val="0"/>
            </a:spcBef>
            <a:spcAft>
              <a:spcPct val="35000"/>
            </a:spcAft>
          </a:pPr>
          <a:r>
            <a:rPr lang="en-US" sz="4100" b="1" kern="1200" dirty="0" smtClean="0"/>
            <a:t>Boron</a:t>
          </a:r>
          <a:endParaRPr lang="en-US" sz="4100" kern="1200" dirty="0"/>
        </a:p>
      </dsp:txBody>
      <dsp:txXfrm>
        <a:off x="418230" y="1105"/>
        <a:ext cx="1759101" cy="879550"/>
      </dsp:txXfrm>
    </dsp:sp>
    <dsp:sp modelId="{B467F296-6F9C-4E0C-AD31-1FCF5BFCB856}">
      <dsp:nvSpPr>
        <dsp:cNvPr id="0" name=""/>
        <dsp:cNvSpPr/>
      </dsp:nvSpPr>
      <dsp:spPr>
        <a:xfrm>
          <a:off x="594140" y="880656"/>
          <a:ext cx="175910" cy="659663"/>
        </a:xfrm>
        <a:custGeom>
          <a:avLst/>
          <a:gdLst/>
          <a:ahLst/>
          <a:cxnLst/>
          <a:rect l="0" t="0" r="0" b="0"/>
          <a:pathLst>
            <a:path>
              <a:moveTo>
                <a:pt x="0" y="0"/>
              </a:moveTo>
              <a:lnTo>
                <a:pt x="0" y="659663"/>
              </a:lnTo>
              <a:lnTo>
                <a:pt x="175910" y="659663"/>
              </a:lnTo>
            </a:path>
          </a:pathLst>
        </a:custGeom>
        <a:noFill/>
        <a:ln w="25400" cap="flat" cmpd="sng" algn="ctr">
          <a:solidFill>
            <a:schemeClr val="accent4">
              <a:shade val="6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sp>
    <dsp:sp modelId="{9469EF60-AA89-4269-A28F-C98C359AD3AF}">
      <dsp:nvSpPr>
        <dsp:cNvPr id="0" name=""/>
        <dsp:cNvSpPr/>
      </dsp:nvSpPr>
      <dsp:spPr>
        <a:xfrm>
          <a:off x="770050" y="1100543"/>
          <a:ext cx="1407281" cy="87955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99060" tIns="66040" rIns="99060" bIns="66040" numCol="1" spcCol="1270" anchor="ctr" anchorCtr="0">
          <a:noAutofit/>
        </a:bodyPr>
        <a:lstStyle/>
        <a:p>
          <a:pPr lvl="0" algn="ctr" defTabSz="2311400" rtl="0">
            <a:lnSpc>
              <a:spcPct val="90000"/>
            </a:lnSpc>
            <a:spcBef>
              <a:spcPct val="0"/>
            </a:spcBef>
            <a:spcAft>
              <a:spcPct val="35000"/>
            </a:spcAft>
          </a:pPr>
          <a:r>
            <a:rPr lang="en-US" sz="5200" b="1" kern="1200" dirty="0" smtClean="0"/>
            <a:t>Bo</a:t>
          </a:r>
          <a:endParaRPr lang="en-US" sz="5200" kern="1200" dirty="0"/>
        </a:p>
      </dsp:txBody>
      <dsp:txXfrm>
        <a:off x="770050" y="1100543"/>
        <a:ext cx="1407281" cy="879550"/>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32D7040-E2CF-4891-AEEF-A0F64528399F}">
      <dsp:nvSpPr>
        <dsp:cNvPr id="0" name=""/>
        <dsp:cNvSpPr/>
      </dsp:nvSpPr>
      <dsp:spPr>
        <a:xfrm>
          <a:off x="418230" y="1105"/>
          <a:ext cx="1759101" cy="879550"/>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66675" tIns="44450" rIns="66675" bIns="44450" numCol="1" spcCol="1270" anchor="ctr" anchorCtr="0">
          <a:noAutofit/>
        </a:bodyPr>
        <a:lstStyle/>
        <a:p>
          <a:pPr lvl="0" algn="ctr" defTabSz="1555750" rtl="0">
            <a:lnSpc>
              <a:spcPct val="90000"/>
            </a:lnSpc>
            <a:spcBef>
              <a:spcPct val="0"/>
            </a:spcBef>
            <a:spcAft>
              <a:spcPct val="35000"/>
            </a:spcAft>
          </a:pPr>
          <a:r>
            <a:rPr lang="en-US" sz="3500" b="1" kern="1200" dirty="0" smtClean="0"/>
            <a:t>Carbon</a:t>
          </a:r>
          <a:endParaRPr lang="en-US" sz="3500" kern="1200" dirty="0"/>
        </a:p>
      </dsp:txBody>
      <dsp:txXfrm>
        <a:off x="418230" y="1105"/>
        <a:ext cx="1759101" cy="879550"/>
      </dsp:txXfrm>
    </dsp:sp>
    <dsp:sp modelId="{B467F296-6F9C-4E0C-AD31-1FCF5BFCB856}">
      <dsp:nvSpPr>
        <dsp:cNvPr id="0" name=""/>
        <dsp:cNvSpPr/>
      </dsp:nvSpPr>
      <dsp:spPr>
        <a:xfrm>
          <a:off x="594140" y="880656"/>
          <a:ext cx="175910" cy="659663"/>
        </a:xfrm>
        <a:custGeom>
          <a:avLst/>
          <a:gdLst/>
          <a:ahLst/>
          <a:cxnLst/>
          <a:rect l="0" t="0" r="0" b="0"/>
          <a:pathLst>
            <a:path>
              <a:moveTo>
                <a:pt x="0" y="0"/>
              </a:moveTo>
              <a:lnTo>
                <a:pt x="0" y="659663"/>
              </a:lnTo>
              <a:lnTo>
                <a:pt x="175910" y="659663"/>
              </a:lnTo>
            </a:path>
          </a:pathLst>
        </a:custGeom>
        <a:noFill/>
        <a:ln w="25400" cap="flat" cmpd="sng" algn="ctr">
          <a:solidFill>
            <a:schemeClr val="accent4">
              <a:shade val="6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sp>
    <dsp:sp modelId="{9469EF60-AA89-4269-A28F-C98C359AD3AF}">
      <dsp:nvSpPr>
        <dsp:cNvPr id="0" name=""/>
        <dsp:cNvSpPr/>
      </dsp:nvSpPr>
      <dsp:spPr>
        <a:xfrm>
          <a:off x="770050" y="1100543"/>
          <a:ext cx="1407281" cy="87955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99060" tIns="66040" rIns="99060" bIns="66040" numCol="1" spcCol="1270" anchor="ctr" anchorCtr="0">
          <a:noAutofit/>
        </a:bodyPr>
        <a:lstStyle/>
        <a:p>
          <a:pPr lvl="0" algn="ctr" defTabSz="2311400" rtl="0">
            <a:lnSpc>
              <a:spcPct val="90000"/>
            </a:lnSpc>
            <a:spcBef>
              <a:spcPct val="0"/>
            </a:spcBef>
            <a:spcAft>
              <a:spcPct val="35000"/>
            </a:spcAft>
          </a:pPr>
          <a:r>
            <a:rPr lang="en-US" sz="5200" b="1" kern="1200" dirty="0" smtClean="0"/>
            <a:t>C</a:t>
          </a:r>
          <a:endParaRPr lang="en-US" sz="5200" kern="1200" dirty="0"/>
        </a:p>
      </dsp:txBody>
      <dsp:txXfrm>
        <a:off x="770050" y="1100543"/>
        <a:ext cx="1407281" cy="879550"/>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32D7040-E2CF-4891-AEEF-A0F64528399F}">
      <dsp:nvSpPr>
        <dsp:cNvPr id="0" name=""/>
        <dsp:cNvSpPr/>
      </dsp:nvSpPr>
      <dsp:spPr>
        <a:xfrm>
          <a:off x="418230" y="1105"/>
          <a:ext cx="1759101" cy="879550"/>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57150" tIns="38100" rIns="57150" bIns="38100" numCol="1" spcCol="1270" anchor="ctr" anchorCtr="0">
          <a:noAutofit/>
        </a:bodyPr>
        <a:lstStyle/>
        <a:p>
          <a:pPr lvl="0" algn="ctr" defTabSz="1333500" rtl="0">
            <a:lnSpc>
              <a:spcPct val="90000"/>
            </a:lnSpc>
            <a:spcBef>
              <a:spcPct val="0"/>
            </a:spcBef>
            <a:spcAft>
              <a:spcPct val="35000"/>
            </a:spcAft>
          </a:pPr>
          <a:r>
            <a:rPr lang="en-US" sz="3000" b="1" kern="1200" dirty="0" smtClean="0"/>
            <a:t>Nitrogen</a:t>
          </a:r>
          <a:endParaRPr lang="en-US" sz="3000" kern="1200" dirty="0"/>
        </a:p>
      </dsp:txBody>
      <dsp:txXfrm>
        <a:off x="418230" y="1105"/>
        <a:ext cx="1759101" cy="879550"/>
      </dsp:txXfrm>
    </dsp:sp>
    <dsp:sp modelId="{B467F296-6F9C-4E0C-AD31-1FCF5BFCB856}">
      <dsp:nvSpPr>
        <dsp:cNvPr id="0" name=""/>
        <dsp:cNvSpPr/>
      </dsp:nvSpPr>
      <dsp:spPr>
        <a:xfrm>
          <a:off x="594140" y="880656"/>
          <a:ext cx="175910" cy="659663"/>
        </a:xfrm>
        <a:custGeom>
          <a:avLst/>
          <a:gdLst/>
          <a:ahLst/>
          <a:cxnLst/>
          <a:rect l="0" t="0" r="0" b="0"/>
          <a:pathLst>
            <a:path>
              <a:moveTo>
                <a:pt x="0" y="0"/>
              </a:moveTo>
              <a:lnTo>
                <a:pt x="0" y="659663"/>
              </a:lnTo>
              <a:lnTo>
                <a:pt x="175910" y="659663"/>
              </a:lnTo>
            </a:path>
          </a:pathLst>
        </a:custGeom>
        <a:noFill/>
        <a:ln w="25400" cap="flat" cmpd="sng" algn="ctr">
          <a:solidFill>
            <a:schemeClr val="accent4">
              <a:shade val="6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sp>
    <dsp:sp modelId="{9469EF60-AA89-4269-A28F-C98C359AD3AF}">
      <dsp:nvSpPr>
        <dsp:cNvPr id="0" name=""/>
        <dsp:cNvSpPr/>
      </dsp:nvSpPr>
      <dsp:spPr>
        <a:xfrm>
          <a:off x="770050" y="1100543"/>
          <a:ext cx="1407281" cy="87955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99060" tIns="66040" rIns="99060" bIns="66040" numCol="1" spcCol="1270" anchor="ctr" anchorCtr="0">
          <a:noAutofit/>
        </a:bodyPr>
        <a:lstStyle/>
        <a:p>
          <a:pPr lvl="0" algn="ctr" defTabSz="2311400" rtl="0">
            <a:lnSpc>
              <a:spcPct val="90000"/>
            </a:lnSpc>
            <a:spcBef>
              <a:spcPct val="0"/>
            </a:spcBef>
            <a:spcAft>
              <a:spcPct val="35000"/>
            </a:spcAft>
          </a:pPr>
          <a:r>
            <a:rPr lang="en-US" sz="5200" b="1" kern="1200" dirty="0" smtClean="0"/>
            <a:t>N</a:t>
          </a:r>
          <a:endParaRPr lang="en-US" sz="5200" kern="1200" dirty="0"/>
        </a:p>
      </dsp:txBody>
      <dsp:txXfrm>
        <a:off x="770050" y="1100543"/>
        <a:ext cx="1407281" cy="879550"/>
      </dsp:txXfrm>
    </dsp:sp>
  </dsp:spTree>
</dsp:drawing>
</file>

<file path=ppt/diagrams/layout1.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B5B321-3369-48C6-9115-10591BF936C6}" type="datetimeFigureOut">
              <a:rPr lang="en-US" smtClean="0"/>
              <a:pPr/>
              <a:t>4/16/2010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DB7095-3FB8-40AC-BB31-FE2750E48A1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5DB7095-3FB8-40AC-BB31-FE2750E48A13}" type="slidenum">
              <a:rPr lang="en-US" smtClean="0"/>
              <a:pPr/>
              <a:t>53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5DB7095-3FB8-40AC-BB31-FE2750E48A13}" type="slidenum">
              <a:rPr lang="en-US" smtClean="0"/>
              <a:pPr/>
              <a:t>88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819400" y="3048000"/>
            <a:ext cx="6172200" cy="762000"/>
          </a:xfrm>
        </p:spPr>
        <p:txBody>
          <a:bodyPr/>
          <a:lstStyle>
            <a:lvl1pPr>
              <a:defRPr sz="4400"/>
            </a:lvl1pPr>
          </a:lstStyle>
          <a:p>
            <a:r>
              <a:rPr lang="en-US"/>
              <a:t>Click to edit Master title style</a:t>
            </a:r>
          </a:p>
        </p:txBody>
      </p:sp>
      <p:sp>
        <p:nvSpPr>
          <p:cNvPr id="3075" name="Rectangle 3"/>
          <p:cNvSpPr>
            <a:spLocks noGrp="1" noChangeArrowheads="1"/>
          </p:cNvSpPr>
          <p:nvPr>
            <p:ph type="subTitle" idx="1"/>
          </p:nvPr>
        </p:nvSpPr>
        <p:spPr>
          <a:xfrm>
            <a:off x="2895600" y="4114800"/>
            <a:ext cx="5486400" cy="1066800"/>
          </a:xfrm>
        </p:spPr>
        <p:txBody>
          <a:bodyPr/>
          <a:lstStyle>
            <a:lvl1pPr marL="0" indent="0">
              <a:buFontTx/>
              <a:buNone/>
              <a:defRPr/>
            </a:lvl1pPr>
          </a:lstStyle>
          <a:p>
            <a:r>
              <a:rPr lang="en-US"/>
              <a:t>Click to edit Master subtitle style</a:t>
            </a:r>
          </a:p>
        </p:txBody>
      </p:sp>
      <p:sp>
        <p:nvSpPr>
          <p:cNvPr id="3076" name="Rectangle 4"/>
          <p:cNvSpPr>
            <a:spLocks noGrp="1" noChangeArrowheads="1"/>
          </p:cNvSpPr>
          <p:nvPr>
            <p:ph type="dt" sz="half" idx="2"/>
          </p:nvPr>
        </p:nvSpPr>
        <p:spPr/>
        <p:txBody>
          <a:bodyPr/>
          <a:lstStyle>
            <a:lvl1pPr>
              <a:defRPr/>
            </a:lvl1pPr>
          </a:lstStyle>
          <a:p>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3078" name="Rectangle 6"/>
          <p:cNvSpPr>
            <a:spLocks noGrp="1" noChangeArrowheads="1"/>
          </p:cNvSpPr>
          <p:nvPr>
            <p:ph type="sldNum" sz="quarter" idx="4"/>
          </p:nvPr>
        </p:nvSpPr>
        <p:spPr/>
        <p:txBody>
          <a:bodyPr/>
          <a:lstStyle>
            <a:lvl1pPr>
              <a:defRPr/>
            </a:lvl1pPr>
          </a:lstStyle>
          <a:p>
            <a:fld id="{66524144-507B-49A9-A31B-236020130E2D}" type="slidenum">
              <a:rPr lang="en-US"/>
              <a:pPr/>
              <a:t>‹#›</a:t>
            </a:fld>
            <a:endParaRPr lang="en-US"/>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3571345-2D85-40BF-A4AC-F428CA0555B2}" type="slidenum">
              <a:rPr lang="en-US"/>
              <a:pPr/>
              <a:t>‹#›</a:t>
            </a:fld>
            <a:endParaRPr lang="en-US"/>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6400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6705600" cy="6400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354C9BE-AAF0-4D69-A309-4BAB3AB1B399}" type="slidenum">
              <a:rPr lang="en-US"/>
              <a:pPr/>
              <a:t>‹#›</a:t>
            </a:fld>
            <a:endParaRPr lang="en-US"/>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A21B423-DB7B-4D8E-B103-F535A45BE47C}" type="slidenum">
              <a:rPr lang="en-US"/>
              <a:pPr/>
              <a:t>‹#›</a:t>
            </a:fld>
            <a:endParaRPr lang="en-US"/>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48D8471-83DA-4044-8110-7D23E817E4FA}" type="slidenum">
              <a:rPr lang="en-US"/>
              <a:pPr/>
              <a:t>‹#›</a:t>
            </a:fld>
            <a:endParaRPr lang="en-US"/>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0" y="685800"/>
            <a:ext cx="44958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685800"/>
            <a:ext cx="44958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2B1BBBE-1D7E-4D68-B2A1-4ED2EC3F0842}" type="slidenum">
              <a:rPr lang="en-US"/>
              <a:pPr/>
              <a:t>‹#›</a:t>
            </a:fld>
            <a:endParaRPr lang="en-US"/>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9273602A-2C05-430B-9D97-8CE2FE7F9381}" type="slidenum">
              <a:rPr lang="en-US"/>
              <a:pPr/>
              <a:t>‹#›</a:t>
            </a:fld>
            <a:endParaRPr lang="en-US"/>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84B64E7-62D9-4A43-B2C6-C30EDFDC66DF}" type="slidenum">
              <a:rPr lang="en-US"/>
              <a:pPr/>
              <a:t>‹#›</a:t>
            </a:fld>
            <a:endParaRPr lang="en-US"/>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3E9D9E7-47AE-45CA-B8E0-E38E55AD3CBF}" type="slidenum">
              <a:rPr lang="en-US"/>
              <a:pPr/>
              <a:t>‹#›</a:t>
            </a:fld>
            <a:endParaRPr lang="en-US"/>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2699803-5908-439F-9B45-1E9C902A80B3}" type="slidenum">
              <a:rPr lang="en-US"/>
              <a:pPr/>
              <a:t>‹#›</a:t>
            </a:fld>
            <a:endParaRPr lang="en-US"/>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230FB00-4323-4614-9608-A985B40989D3}" type="slidenum">
              <a:rPr lang="en-US"/>
              <a:pPr/>
              <a:t>‹#›</a:t>
            </a:fld>
            <a:endParaRPr lang="en-US"/>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0"/>
            <a:ext cx="9144000" cy="609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0" y="685800"/>
            <a:ext cx="9144000" cy="5715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0" y="6629400"/>
            <a:ext cx="1905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solidFill>
                  <a:schemeClr val="tx1"/>
                </a:solidFill>
              </a:defRPr>
            </a:lvl1pPr>
          </a:lstStyle>
          <a:p>
            <a:endParaRPr lang="en-US"/>
          </a:p>
        </p:txBody>
      </p:sp>
      <p:sp>
        <p:nvSpPr>
          <p:cNvPr id="1029" name="Rectangle 5"/>
          <p:cNvSpPr>
            <a:spLocks noGrp="1" noChangeArrowheads="1"/>
          </p:cNvSpPr>
          <p:nvPr>
            <p:ph type="ftr" sz="quarter" idx="3"/>
          </p:nvPr>
        </p:nvSpPr>
        <p:spPr bwMode="auto">
          <a:xfrm>
            <a:off x="3124200" y="6629400"/>
            <a:ext cx="2895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solidFill>
                  <a:schemeClr val="tx1"/>
                </a:solidFill>
              </a:defRPr>
            </a:lvl1pPr>
          </a:lstStyle>
          <a:p>
            <a:endParaRPr lang="en-US"/>
          </a:p>
        </p:txBody>
      </p:sp>
      <p:sp>
        <p:nvSpPr>
          <p:cNvPr id="1030" name="Rectangle 6"/>
          <p:cNvSpPr>
            <a:spLocks noGrp="1" noChangeArrowheads="1"/>
          </p:cNvSpPr>
          <p:nvPr>
            <p:ph type="sldNum" sz="quarter" idx="4"/>
          </p:nvPr>
        </p:nvSpPr>
        <p:spPr bwMode="auto">
          <a:xfrm>
            <a:off x="7239000" y="6629400"/>
            <a:ext cx="1905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chemeClr val="tx1"/>
                </a:solidFill>
              </a:defRPr>
            </a:lvl1pPr>
          </a:lstStyle>
          <a:p>
            <a:fld id="{B824ECC1-0917-475A-BB71-10295B835684}"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thruBlk="1"/>
  </p:transition>
  <p:txStyles>
    <p:titleStyle>
      <a:lvl1pPr algn="l" rtl="0" fontAlgn="base">
        <a:spcBef>
          <a:spcPct val="0"/>
        </a:spcBef>
        <a:spcAft>
          <a:spcPct val="0"/>
        </a:spcAft>
        <a:defRPr sz="4000">
          <a:solidFill>
            <a:schemeClr val="tx2"/>
          </a:solidFill>
          <a:latin typeface="+mj-lt"/>
          <a:ea typeface="+mj-ea"/>
          <a:cs typeface="+mj-cs"/>
        </a:defRPr>
      </a:lvl1pPr>
      <a:lvl2pPr algn="l" rtl="0" fontAlgn="base">
        <a:spcBef>
          <a:spcPct val="0"/>
        </a:spcBef>
        <a:spcAft>
          <a:spcPct val="0"/>
        </a:spcAft>
        <a:defRPr sz="4000">
          <a:solidFill>
            <a:schemeClr val="tx2"/>
          </a:solidFill>
          <a:latin typeface="Arial Black" pitchFamily="34" charset="0"/>
        </a:defRPr>
      </a:lvl2pPr>
      <a:lvl3pPr algn="l" rtl="0" fontAlgn="base">
        <a:spcBef>
          <a:spcPct val="0"/>
        </a:spcBef>
        <a:spcAft>
          <a:spcPct val="0"/>
        </a:spcAft>
        <a:defRPr sz="4000">
          <a:solidFill>
            <a:schemeClr val="tx2"/>
          </a:solidFill>
          <a:latin typeface="Arial Black" pitchFamily="34" charset="0"/>
        </a:defRPr>
      </a:lvl3pPr>
      <a:lvl4pPr algn="l" rtl="0" fontAlgn="base">
        <a:spcBef>
          <a:spcPct val="0"/>
        </a:spcBef>
        <a:spcAft>
          <a:spcPct val="0"/>
        </a:spcAft>
        <a:defRPr sz="4000">
          <a:solidFill>
            <a:schemeClr val="tx2"/>
          </a:solidFill>
          <a:latin typeface="Arial Black" pitchFamily="34" charset="0"/>
        </a:defRPr>
      </a:lvl4pPr>
      <a:lvl5pPr algn="l" rtl="0" fontAlgn="base">
        <a:spcBef>
          <a:spcPct val="0"/>
        </a:spcBef>
        <a:spcAft>
          <a:spcPct val="0"/>
        </a:spcAft>
        <a:defRPr sz="4000">
          <a:solidFill>
            <a:schemeClr val="tx2"/>
          </a:solidFill>
          <a:latin typeface="Arial Black" pitchFamily="34" charset="0"/>
        </a:defRPr>
      </a:lvl5pPr>
      <a:lvl6pPr marL="457200" algn="l" rtl="0" fontAlgn="base">
        <a:spcBef>
          <a:spcPct val="0"/>
        </a:spcBef>
        <a:spcAft>
          <a:spcPct val="0"/>
        </a:spcAft>
        <a:defRPr sz="4000">
          <a:solidFill>
            <a:schemeClr val="tx2"/>
          </a:solidFill>
          <a:latin typeface="Arial Black" pitchFamily="34" charset="0"/>
        </a:defRPr>
      </a:lvl6pPr>
      <a:lvl7pPr marL="914400" algn="l" rtl="0" fontAlgn="base">
        <a:spcBef>
          <a:spcPct val="0"/>
        </a:spcBef>
        <a:spcAft>
          <a:spcPct val="0"/>
        </a:spcAft>
        <a:defRPr sz="4000">
          <a:solidFill>
            <a:schemeClr val="tx2"/>
          </a:solidFill>
          <a:latin typeface="Arial Black" pitchFamily="34" charset="0"/>
        </a:defRPr>
      </a:lvl7pPr>
      <a:lvl8pPr marL="1371600" algn="l" rtl="0" fontAlgn="base">
        <a:spcBef>
          <a:spcPct val="0"/>
        </a:spcBef>
        <a:spcAft>
          <a:spcPct val="0"/>
        </a:spcAft>
        <a:defRPr sz="4000">
          <a:solidFill>
            <a:schemeClr val="tx2"/>
          </a:solidFill>
          <a:latin typeface="Arial Black" pitchFamily="34" charset="0"/>
        </a:defRPr>
      </a:lvl8pPr>
      <a:lvl9pPr marL="1828800" algn="l" rtl="0" fontAlgn="base">
        <a:spcBef>
          <a:spcPct val="0"/>
        </a:spcBef>
        <a:spcAft>
          <a:spcPct val="0"/>
        </a:spcAft>
        <a:defRPr sz="4000">
          <a:solidFill>
            <a:schemeClr val="tx2"/>
          </a:solidFill>
          <a:latin typeface="Arial Black"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4.jpeg"/><Relationship Id="rId7" Type="http://schemas.openxmlformats.org/officeDocument/2006/relationships/diagramColors" Target="../diagrams/colors2.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3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3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3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5.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47.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52.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53.xml.rels><?xml version="1.0" encoding="UTF-8" standalone="yes"?>
<Relationships xmlns="http://schemas.openxmlformats.org/package/2006/relationships"><Relationship Id="rId8" Type="http://schemas.microsoft.com/office/2007/relationships/diagramDrawing" Target="../diagrams/drawing14.xml"/><Relationship Id="rId3" Type="http://schemas.openxmlformats.org/officeDocument/2006/relationships/audio" Target="../media/audio1.wav"/><Relationship Id="rId7" Type="http://schemas.openxmlformats.org/officeDocument/2006/relationships/diagramColors" Target="../diagrams/colors14.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QuickStyle" Target="../diagrams/quickStyle14.xml"/><Relationship Id="rId5" Type="http://schemas.openxmlformats.org/officeDocument/2006/relationships/diagramLayout" Target="../diagrams/layout14.xml"/><Relationship Id="rId4" Type="http://schemas.openxmlformats.org/officeDocument/2006/relationships/diagramData" Target="../diagrams/data14.xml"/></Relationships>
</file>

<file path=ppt/slides/_rels/slide54.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55.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56.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57.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58.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59.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hyperlink" Target="http://intro.chem.okstate.edu/WorkshopFolder/Electronconfnew.html" TargetMode="External"/><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6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68.xml.rels><?xml version="1.0" encoding="UTF-8" standalone="yes"?>
<Relationships xmlns="http://schemas.openxmlformats.org/package/2006/relationships"><Relationship Id="rId3" Type="http://schemas.openxmlformats.org/officeDocument/2006/relationships/diagramData" Target="../diagrams/data23.xml"/><Relationship Id="rId7" Type="http://schemas.microsoft.com/office/2007/relationships/diagramDrawing" Target="../diagrams/drawing23.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23.xml"/><Relationship Id="rId5" Type="http://schemas.openxmlformats.org/officeDocument/2006/relationships/diagramQuickStyle" Target="../diagrams/quickStyle23.xml"/><Relationship Id="rId4" Type="http://schemas.openxmlformats.org/officeDocument/2006/relationships/diagramLayout" Target="../diagrams/layout23.xml"/></Relationships>
</file>

<file path=ppt/slides/_rels/slide6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diagramData" Target="../diagrams/data24.xml"/><Relationship Id="rId7" Type="http://schemas.microsoft.com/office/2007/relationships/diagramDrawing" Target="../diagrams/drawing24.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71.xml.rels><?xml version="1.0" encoding="UTF-8" standalone="yes"?>
<Relationships xmlns="http://schemas.openxmlformats.org/package/2006/relationships"><Relationship Id="rId3" Type="http://schemas.openxmlformats.org/officeDocument/2006/relationships/diagramData" Target="../diagrams/data25.xml"/><Relationship Id="rId7" Type="http://schemas.microsoft.com/office/2007/relationships/diagramDrawing" Target="../diagrams/drawing25.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25.xml"/><Relationship Id="rId5" Type="http://schemas.openxmlformats.org/officeDocument/2006/relationships/diagramQuickStyle" Target="../diagrams/quickStyle25.xml"/><Relationship Id="rId4" Type="http://schemas.openxmlformats.org/officeDocument/2006/relationships/diagramLayout" Target="../diagrams/layout25.xml"/></Relationships>
</file>

<file path=ppt/slides/_rels/slide72.xml.rels><?xml version="1.0" encoding="UTF-8" standalone="yes"?>
<Relationships xmlns="http://schemas.openxmlformats.org/package/2006/relationships"><Relationship Id="rId3" Type="http://schemas.openxmlformats.org/officeDocument/2006/relationships/diagramData" Target="../diagrams/data26.xml"/><Relationship Id="rId7" Type="http://schemas.microsoft.com/office/2007/relationships/diagramDrawing" Target="../diagrams/drawing26.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26.xml"/><Relationship Id="rId5" Type="http://schemas.openxmlformats.org/officeDocument/2006/relationships/diagramQuickStyle" Target="../diagrams/quickStyle26.xml"/><Relationship Id="rId4" Type="http://schemas.openxmlformats.org/officeDocument/2006/relationships/diagramLayout" Target="../diagrams/layout26.xml"/></Relationships>
</file>

<file path=ppt/slides/_rels/slide7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audio" Target="../media/audio1.wav"/><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Text Box 4"/>
          <p:cNvSpPr txBox="1">
            <a:spLocks noChangeArrowheads="1"/>
          </p:cNvSpPr>
          <p:nvPr/>
        </p:nvSpPr>
        <p:spPr bwMode="auto">
          <a:xfrm>
            <a:off x="228600" y="990600"/>
            <a:ext cx="8763000" cy="411797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lgn="ctr">
              <a:spcBef>
                <a:spcPct val="50000"/>
              </a:spcBef>
            </a:pPr>
            <a:r>
              <a:rPr lang="en-US" b="1" dirty="0">
                <a:ln>
                  <a:solidFill>
                    <a:srgbClr val="C5E379"/>
                  </a:solidFill>
                </a:ln>
                <a:solidFill>
                  <a:srgbClr val="D8ECA6"/>
                </a:solidFill>
                <a:effectLst>
                  <a:outerShdw blurRad="50800" dist="228600" dir="2700000" algn="tl" rotWithShape="0">
                    <a:prstClr val="black">
                      <a:alpha val="40000"/>
                    </a:prstClr>
                  </a:outerShdw>
                </a:effectLst>
              </a:rPr>
              <a:t>Chemistry Chapter 5 Notes</a:t>
            </a:r>
          </a:p>
          <a:p>
            <a:pPr algn="ct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[There’s </a:t>
            </a:r>
            <a:r>
              <a:rPr lang="en-US" b="1" dirty="0">
                <a:ln>
                  <a:solidFill>
                    <a:srgbClr val="C5E379"/>
                  </a:solidFill>
                </a:ln>
                <a:solidFill>
                  <a:srgbClr val="D8ECA6"/>
                </a:solidFill>
                <a:effectLst>
                  <a:outerShdw blurRad="50800" dist="228600" dir="2700000" algn="tl" rotWithShape="0">
                    <a:prstClr val="black">
                      <a:alpha val="40000"/>
                    </a:prstClr>
                  </a:outerShdw>
                </a:effectLst>
              </a:rPr>
              <a:t>a bunch… No whining  =)  Get your game face on…and wrap your brain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around this…]</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152400" y="152400"/>
            <a:ext cx="8763000" cy="2308324"/>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C) </a:t>
            </a:r>
            <a:r>
              <a:rPr lang="en-US" b="1" u="sng" dirty="0" smtClean="0">
                <a:ln>
                  <a:solidFill>
                    <a:srgbClr val="C5E379"/>
                  </a:solidFill>
                </a:ln>
                <a:solidFill>
                  <a:srgbClr val="D8ECA6"/>
                </a:solidFill>
                <a:effectLst>
                  <a:outerShdw blurRad="50800" dist="228600" dir="2700000" algn="tl" rotWithShape="0">
                    <a:prstClr val="black">
                      <a:alpha val="40000"/>
                    </a:prstClr>
                  </a:outerShdw>
                </a:effectLst>
              </a:rPr>
              <a:t>Amplitude</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 The </a:t>
            </a:r>
            <a:r>
              <a:rPr lang="en-US" b="1" dirty="0">
                <a:ln>
                  <a:solidFill>
                    <a:srgbClr val="C5E379"/>
                  </a:solidFill>
                </a:ln>
                <a:solidFill>
                  <a:srgbClr val="D8ECA6"/>
                </a:solidFill>
                <a:effectLst>
                  <a:outerShdw blurRad="50800" dist="228600" dir="2700000" algn="tl" rotWithShape="0">
                    <a:prstClr val="black">
                      <a:alpha val="40000"/>
                    </a:prstClr>
                  </a:outerShdw>
                </a:effectLst>
              </a:rPr>
              <a:t>distance from the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middle to </a:t>
            </a:r>
            <a:r>
              <a:rPr lang="en-US" b="1" dirty="0">
                <a:ln>
                  <a:solidFill>
                    <a:srgbClr val="C5E379"/>
                  </a:solidFill>
                </a:ln>
                <a:solidFill>
                  <a:srgbClr val="D8ECA6"/>
                </a:solidFill>
                <a:effectLst>
                  <a:outerShdw blurRad="50800" dist="228600" dir="2700000" algn="tl" rotWithShape="0">
                    <a:prstClr val="black">
                      <a:alpha val="40000"/>
                    </a:prstClr>
                  </a:outerShdw>
                </a:effectLst>
              </a:rPr>
              <a:t>a crest or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trough. </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p:txBody>
      </p:sp>
      <p:pic>
        <p:nvPicPr>
          <p:cNvPr id="43012" name="Picture 4" descr="wave3b"/>
          <p:cNvPicPr>
            <a:picLocks noChangeAspect="1" noChangeArrowheads="1"/>
          </p:cNvPicPr>
          <p:nvPr/>
        </p:nvPicPr>
        <p:blipFill>
          <a:blip r:embed="rId3" cstate="print"/>
          <a:srcRect/>
          <a:stretch>
            <a:fillRect/>
          </a:stretch>
        </p:blipFill>
        <p:spPr bwMode="auto">
          <a:xfrm>
            <a:off x="228600" y="2514600"/>
            <a:ext cx="8705850" cy="3481388"/>
          </a:xfrm>
          <a:prstGeom prst="rect">
            <a:avLst/>
          </a:prstGeom>
          <a:noFill/>
        </p:spPr>
      </p:pic>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2"/>
          <p:cNvSpPr txBox="1">
            <a:spLocks noChangeArrowheads="1"/>
          </p:cNvSpPr>
          <p:nvPr/>
        </p:nvSpPr>
        <p:spPr bwMode="auto">
          <a:xfrm>
            <a:off x="152400" y="152400"/>
            <a:ext cx="8763000" cy="3139321"/>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D) </a:t>
            </a:r>
            <a:r>
              <a:rPr lang="en-US" sz="4400" b="1" u="sng" dirty="0" smtClean="0">
                <a:ln>
                  <a:solidFill>
                    <a:srgbClr val="C5E379"/>
                  </a:solidFill>
                </a:ln>
                <a:solidFill>
                  <a:srgbClr val="D8ECA6"/>
                </a:solidFill>
                <a:effectLst>
                  <a:outerShdw blurRad="50800" dist="228600" dir="2700000" algn="tl" rotWithShape="0">
                    <a:prstClr val="black">
                      <a:alpha val="40000"/>
                    </a:prstClr>
                  </a:outerShdw>
                </a:effectLst>
              </a:rPr>
              <a:t>Wavelength</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p>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1) Definition - The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length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of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one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wave 						</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3" name="Rectangle 2"/>
          <p:cNvSpPr/>
          <p:nvPr/>
        </p:nvSpPr>
        <p:spPr>
          <a:xfrm>
            <a:off x="152400" y="2590800"/>
            <a:ext cx="8991600" cy="769441"/>
          </a:xfrm>
          <a:prstGeom prst="rect">
            <a:avLst/>
          </a:prstGeom>
        </p:spPr>
        <p:txBody>
          <a:bodyPr wrap="square">
            <a:spAutoFit/>
            <a:scene3d>
              <a:camera prst="orthographicFront"/>
              <a:lightRig rig="threePt" dir="t"/>
            </a:scene3d>
            <a:sp3d extrusionH="57150">
              <a:bevelT w="82550" h="38100" prst="coolSlant"/>
            </a:sp3d>
          </a:bodyPr>
          <a:lstStyle/>
          <a:p>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2) Symbol - “λ” (lambda) </a:t>
            </a:r>
            <a:endParaRPr lang="en-US" sz="4400" dirty="0"/>
          </a:p>
        </p:txBody>
      </p:sp>
      <p:sp>
        <p:nvSpPr>
          <p:cNvPr id="4" name="Rectangle 3"/>
          <p:cNvSpPr/>
          <p:nvPr/>
        </p:nvSpPr>
        <p:spPr>
          <a:xfrm>
            <a:off x="152400" y="3354050"/>
            <a:ext cx="8991600" cy="1446550"/>
          </a:xfrm>
          <a:prstGeom prst="rect">
            <a:avLst/>
          </a:prstGeom>
        </p:spPr>
        <p:txBody>
          <a:bodyPr wrap="square">
            <a:spAutoFit/>
            <a:scene3d>
              <a:camera prst="orthographicFront"/>
              <a:lightRig rig="threePt" dir="t"/>
            </a:scene3d>
            <a:sp3d extrusionH="57150">
              <a:bevelT w="82550" h="38100" prst="coolSlant"/>
            </a:sp3d>
          </a:bodyPr>
          <a:lstStyle/>
          <a:p>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3) Units – meters (m)		</a:t>
            </a:r>
            <a:endParaRPr lang="en-US" sz="4400" dirty="0"/>
          </a:p>
        </p:txBody>
      </p:sp>
      <p:sp>
        <p:nvSpPr>
          <p:cNvPr id="5" name="Rectangle 4"/>
          <p:cNvSpPr/>
          <p:nvPr/>
        </p:nvSpPr>
        <p:spPr>
          <a:xfrm>
            <a:off x="152400" y="4114800"/>
            <a:ext cx="8991600" cy="2462213"/>
          </a:xfrm>
          <a:prstGeom prst="rect">
            <a:avLst/>
          </a:prstGeom>
        </p:spPr>
        <p:txBody>
          <a:bodyPr wrap="square">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4) Usually very small for 	  	    EM waves 	</a:t>
            </a:r>
          </a:p>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[EM = Electromagnetic]</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lide(fromBottom)">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60" name="Picture 4" descr="wave4a"/>
          <p:cNvPicPr>
            <a:picLocks noChangeAspect="1" noChangeArrowheads="1"/>
          </p:cNvPicPr>
          <p:nvPr/>
        </p:nvPicPr>
        <p:blipFill>
          <a:blip r:embed="rId3" cstate="print"/>
          <a:srcRect/>
          <a:stretch>
            <a:fillRect/>
          </a:stretch>
        </p:blipFill>
        <p:spPr bwMode="auto">
          <a:xfrm>
            <a:off x="152400" y="1524000"/>
            <a:ext cx="8858250" cy="3543300"/>
          </a:xfrm>
          <a:prstGeom prst="rect">
            <a:avLst/>
          </a:prstGeom>
          <a:noFill/>
        </p:spPr>
      </p:pic>
    </p:spTree>
  </p:cSld>
  <p:clrMapOvr>
    <a:masterClrMapping/>
  </p:clrMapOvr>
  <p:transition>
    <p:diamond/>
    <p:sndAc>
      <p:stSnd>
        <p:snd r:embed="rId2" name="whoosh.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152400" y="152400"/>
            <a:ext cx="8763000" cy="4154984"/>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E) </a:t>
            </a:r>
            <a:r>
              <a:rPr lang="en-US" b="1" u="sng" dirty="0" smtClean="0">
                <a:ln>
                  <a:solidFill>
                    <a:srgbClr val="C5E379"/>
                  </a:solidFill>
                </a:ln>
                <a:solidFill>
                  <a:srgbClr val="D8ECA6"/>
                </a:solidFill>
                <a:effectLst>
                  <a:outerShdw blurRad="50800" dist="228600" dir="2700000" algn="tl" rotWithShape="0">
                    <a:prstClr val="black">
                      <a:alpha val="40000"/>
                    </a:prstClr>
                  </a:outerShdw>
                </a:effectLst>
              </a:rPr>
              <a:t>Frequency</a:t>
            </a:r>
          </a:p>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1) Definition - Number 			of waves </a:t>
            </a:r>
            <a:r>
              <a:rPr lang="en-US" b="1" dirty="0">
                <a:ln>
                  <a:solidFill>
                    <a:srgbClr val="C5E379"/>
                  </a:solidFill>
                </a:ln>
                <a:solidFill>
                  <a:srgbClr val="D8ECA6"/>
                </a:solidFill>
                <a:effectLst>
                  <a:outerShdw blurRad="50800" dist="228600" dir="2700000" algn="tl" rotWithShape="0">
                    <a:prstClr val="black">
                      <a:alpha val="40000"/>
                    </a:prstClr>
                  </a:outerShdw>
                </a:effectLst>
              </a:rPr>
              <a:t>that pass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a </a:t>
            </a:r>
            <a:r>
              <a:rPr lang="en-US" b="1" dirty="0">
                <a:ln>
                  <a:solidFill>
                    <a:srgbClr val="C5E379"/>
                  </a:solidFill>
                </a:ln>
                <a:solidFill>
                  <a:srgbClr val="D8ECA6"/>
                </a:solidFill>
                <a:effectLst>
                  <a:outerShdw blurRad="50800" dist="228600" dir="2700000" algn="tl" rotWithShape="0">
                    <a:prstClr val="black">
                      <a:alpha val="40000"/>
                    </a:prstClr>
                  </a:outerShdw>
                </a:effectLst>
              </a:rPr>
              <a:t>point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in one 					second</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3" name="Rectangle 2"/>
          <p:cNvSpPr/>
          <p:nvPr/>
        </p:nvSpPr>
        <p:spPr>
          <a:xfrm>
            <a:off x="152400" y="4114800"/>
            <a:ext cx="8839200" cy="830997"/>
          </a:xfrm>
          <a:prstGeom prst="rect">
            <a:avLst/>
          </a:prstGeom>
        </p:spPr>
        <p:txBody>
          <a:bodyPr wrap="square">
            <a:spAutoFit/>
            <a:scene3d>
              <a:camera prst="orthographicFront"/>
              <a:lightRig rig="threePt" dir="t"/>
            </a:scene3d>
            <a:sp3d extrusionH="57150">
              <a:bevelT w="82550" h="38100" prst="coolSlant"/>
            </a:sp3d>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		2) Symbol - “f” 			</a:t>
            </a:r>
            <a:endParaRPr lang="en-US" dirty="0"/>
          </a:p>
        </p:txBody>
      </p:sp>
      <p:sp>
        <p:nvSpPr>
          <p:cNvPr id="4" name="Rectangle 3"/>
          <p:cNvSpPr/>
          <p:nvPr/>
        </p:nvSpPr>
        <p:spPr>
          <a:xfrm>
            <a:off x="152400" y="5029200"/>
            <a:ext cx="8991600" cy="1569660"/>
          </a:xfrm>
          <a:prstGeom prst="rect">
            <a:avLst/>
          </a:prstGeom>
        </p:spPr>
        <p:txBody>
          <a:bodyPr wrap="square">
            <a:spAutoFit/>
            <a:scene3d>
              <a:camera prst="orthographicFront"/>
              <a:lightRig rig="threePt" dir="t"/>
            </a:scene3d>
            <a:sp3d extrusionH="57150">
              <a:bevelT w="82550" h="38100" prst="coolSlant"/>
            </a:sp3d>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		3) Units – Hertz Hz, 				(1/s), or s</a:t>
            </a:r>
            <a:r>
              <a:rPr lang="en-US" b="1" baseline="30000" dirty="0" smtClean="0">
                <a:ln>
                  <a:solidFill>
                    <a:srgbClr val="C5E379"/>
                  </a:solidFill>
                </a:ln>
                <a:solidFill>
                  <a:srgbClr val="D8ECA6"/>
                </a:solidFill>
                <a:effectLst>
                  <a:outerShdw blurRad="50800" dist="228600" dir="2700000" algn="tl" rotWithShape="0">
                    <a:prstClr val="black">
                      <a:alpha val="40000"/>
                    </a:prstClr>
                  </a:outerShdw>
                </a:effectLst>
              </a:rPr>
              <a:t>-1</a:t>
            </a:r>
            <a:endParaRPr lang="en-US" baseline="30000" dirty="0"/>
          </a:p>
        </p:txBody>
      </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152400" y="152400"/>
            <a:ext cx="8763000" cy="3416320"/>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F) Speed </a:t>
            </a:r>
          </a:p>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1) Speed of light - 					3 x 10</a:t>
            </a:r>
            <a:r>
              <a:rPr lang="en-US" b="1" baseline="30000" dirty="0" smtClean="0">
                <a:ln>
                  <a:solidFill>
                    <a:srgbClr val="C5E379"/>
                  </a:solidFill>
                </a:ln>
                <a:solidFill>
                  <a:srgbClr val="D8ECA6"/>
                </a:solidFill>
                <a:effectLst>
                  <a:outerShdw blurRad="50800" dist="228600" dir="2700000" algn="tl" rotWithShape="0">
                    <a:prstClr val="black">
                      <a:alpha val="40000"/>
                    </a:prstClr>
                  </a:outerShdw>
                </a:effectLst>
              </a:rPr>
              <a:t>8</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m/s								</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3" name="Rectangle 2"/>
          <p:cNvSpPr/>
          <p:nvPr/>
        </p:nvSpPr>
        <p:spPr>
          <a:xfrm>
            <a:off x="152400" y="2591812"/>
            <a:ext cx="10134600" cy="3046988"/>
          </a:xfrm>
          <a:prstGeom prst="rect">
            <a:avLst/>
          </a:prstGeom>
        </p:spPr>
        <p:txBody>
          <a:bodyPr wrap="square">
            <a:spAutoFit/>
            <a:scene3d>
              <a:camera prst="orthographicFront"/>
              <a:lightRig rig="threePt" dir="t"/>
            </a:scene3d>
            <a:sp3d extrusionH="57150">
              <a:bevelT w="82550" h="38100" prst="coolSlant"/>
            </a:sp3d>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		2) All EM radiation					travels at the same				speed as light	</a:t>
            </a:r>
          </a:p>
          <a:p>
            <a:endParaRPr lang="en-US" dirty="0"/>
          </a:p>
        </p:txBody>
      </p:sp>
      <p:sp>
        <p:nvSpPr>
          <p:cNvPr id="4" name="Rectangle 3"/>
          <p:cNvSpPr/>
          <p:nvPr/>
        </p:nvSpPr>
        <p:spPr>
          <a:xfrm>
            <a:off x="152400" y="4807803"/>
            <a:ext cx="7162800" cy="830997"/>
          </a:xfrm>
          <a:prstGeom prst="rect">
            <a:avLst/>
          </a:prstGeom>
        </p:spPr>
        <p:txBody>
          <a:bodyPr wrap="square">
            <a:spAutoFit/>
            <a:scene3d>
              <a:camera prst="orthographicFront"/>
              <a:lightRig rig="threePt" dir="t"/>
            </a:scene3d>
            <a:sp3d extrusionH="57150">
              <a:bevelT w="82550" h="38100" prst="coolSlant"/>
            </a:sp3d>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		3) Symbol - “c” </a:t>
            </a:r>
            <a:endParaRPr lang="en-US" dirty="0"/>
          </a:p>
        </p:txBody>
      </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52400" y="1676400"/>
            <a:ext cx="8763000" cy="830997"/>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marL="1524000" lvl="2" indent="-609600">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G) Equation:   c </a:t>
            </a:r>
            <a:r>
              <a:rPr lang="en-US" b="1" dirty="0">
                <a:ln>
                  <a:solidFill>
                    <a:srgbClr val="C5E379"/>
                  </a:solidFill>
                </a:ln>
                <a:solidFill>
                  <a:srgbClr val="D8ECA6"/>
                </a:solidFill>
                <a:effectLst>
                  <a:outerShdw blurRad="50800" dist="228600" dir="2700000" algn="tl" rotWithShape="0">
                    <a:prstClr val="black">
                      <a:alpha val="40000"/>
                    </a:prstClr>
                  </a:outerShdw>
                </a:effectLst>
              </a:rPr>
              <a:t>= λ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f 	</a:t>
            </a:r>
          </a:p>
        </p:txBody>
      </p:sp>
      <p:graphicFrame>
        <p:nvGraphicFramePr>
          <p:cNvPr id="4" name="Diagram 3"/>
          <p:cNvGraphicFramePr/>
          <p:nvPr/>
        </p:nvGraphicFramePr>
        <p:xfrm>
          <a:off x="0" y="3124200"/>
          <a:ext cx="9220200" cy="26776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2209800" y="3276600"/>
            <a:ext cx="527709" cy="830997"/>
          </a:xfrm>
          <a:prstGeom prst="rect">
            <a:avLst/>
          </a:prstGeom>
        </p:spPr>
        <p:txBody>
          <a:bodyPr wrap="none">
            <a:spAutoFit/>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λ</a:t>
            </a:r>
            <a:endParaRPr lang="en-US" dirty="0"/>
          </a:p>
        </p:txBody>
      </p:sp>
      <p:sp>
        <p:nvSpPr>
          <p:cNvPr id="6" name="Rectangle 5"/>
          <p:cNvSpPr/>
          <p:nvPr/>
        </p:nvSpPr>
        <p:spPr>
          <a:xfrm>
            <a:off x="6553200" y="4800600"/>
            <a:ext cx="389850" cy="830997"/>
          </a:xfrm>
          <a:prstGeom prst="rect">
            <a:avLst/>
          </a:prstGeom>
        </p:spPr>
        <p:txBody>
          <a:bodyPr wrap="none">
            <a:spAutoFit/>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f</a:t>
            </a:r>
            <a:endParaRPr lang="en-US" dirty="0"/>
          </a:p>
        </p:txBody>
      </p:sp>
      <p:sp>
        <p:nvSpPr>
          <p:cNvPr id="7" name="TextBox 6"/>
          <p:cNvSpPr txBox="1"/>
          <p:nvPr/>
        </p:nvSpPr>
        <p:spPr>
          <a:xfrm>
            <a:off x="457200" y="2895600"/>
            <a:ext cx="356188" cy="830997"/>
          </a:xfrm>
          <a:prstGeom prst="rect">
            <a:avLst/>
          </a:prstGeom>
          <a:noFill/>
        </p:spPr>
        <p:txBody>
          <a:bodyPr wrap="none" rtlCol="0">
            <a:spAutoFit/>
          </a:bodyPr>
          <a:lstStyle/>
          <a:p>
            <a:r>
              <a:rPr lang="en-US" dirty="0" smtClean="0"/>
              <a:t>[</a:t>
            </a:r>
            <a:endParaRPr lang="en-US" dirty="0"/>
          </a:p>
        </p:txBody>
      </p:sp>
      <p:sp>
        <p:nvSpPr>
          <p:cNvPr id="9" name="TextBox 8"/>
          <p:cNvSpPr txBox="1"/>
          <p:nvPr/>
        </p:nvSpPr>
        <p:spPr>
          <a:xfrm>
            <a:off x="8153400" y="5638800"/>
            <a:ext cx="356188" cy="830997"/>
          </a:xfrm>
          <a:prstGeom prst="rect">
            <a:avLst/>
          </a:prstGeom>
          <a:noFill/>
        </p:spPr>
        <p:txBody>
          <a:bodyPr wrap="none" rtlCol="0">
            <a:spAutoFit/>
          </a:bodyPr>
          <a:lstStyle/>
          <a:p>
            <a:r>
              <a:rPr lang="en-US" dirty="0" smtClean="0"/>
              <a:t>]</a:t>
            </a:r>
            <a:endParaRPr lang="en-US" dirty="0"/>
          </a:p>
        </p:txBody>
      </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afterEffect">
                                  <p:stCondLst>
                                    <p:cond delay="3000"/>
                                  </p:stCondLst>
                                  <p:childTnLst>
                                    <p:animClr clrSpc="rgb">
                                      <p:cBhvr override="childStyle">
                                        <p:cTn id="6" dur="100" fill="hold"/>
                                        <p:tgtEl>
                                          <p:spTgt spid="4"/>
                                        </p:tgtEl>
                                        <p:attrNameLst>
                                          <p:attrName>style.color</p:attrName>
                                        </p:attrNameLst>
                                      </p:cBhvr>
                                      <p:to>
                                        <a:srgbClr val="663300"/>
                                      </p:to>
                                    </p:animClr>
                                    <p:animClr clrSpc="rgb">
                                      <p:cBhvr>
                                        <p:cTn id="7" dur="100" fill="hold"/>
                                        <p:tgtEl>
                                          <p:spTgt spid="4"/>
                                        </p:tgtEl>
                                        <p:attrNameLst>
                                          <p:attrName>fillcolor</p:attrName>
                                        </p:attrNameLst>
                                      </p:cBhvr>
                                      <p:to>
                                        <a:srgbClr val="663300"/>
                                      </p:to>
                                    </p:animClr>
                                    <p:set>
                                      <p:cBhvr>
                                        <p:cTn id="8" dur="100" fill="hold"/>
                                        <p:tgtEl>
                                          <p:spTgt spid="4"/>
                                        </p:tgtEl>
                                        <p:attrNameLst>
                                          <p:attrName>fill.type</p:attrName>
                                        </p:attrNameLst>
                                      </p:cBhvr>
                                      <p:to>
                                        <p:strVal val="solid"/>
                                      </p:to>
                                    </p:set>
                                    <p:set>
                                      <p:cBhvr>
                                        <p:cTn id="9" dur="100" fill="hold"/>
                                        <p:tgtEl>
                                          <p:spTgt spid="4"/>
                                        </p:tgtEl>
                                        <p:attrNameLst>
                                          <p:attrName>fill.on</p:attrName>
                                        </p:attrNameLst>
                                      </p:cBhvr>
                                      <p:to>
                                        <p:strVal val="true"/>
                                      </p:to>
                                    </p:set>
                                    <p:animRot by="120000">
                                      <p:cBhvr>
                                        <p:cTn id="10" dur="100" fill="hold">
                                          <p:stCondLst>
                                            <p:cond delay="0"/>
                                          </p:stCondLst>
                                        </p:cTn>
                                        <p:tgtEl>
                                          <p:spTgt spid="4"/>
                                        </p:tgtEl>
                                        <p:attrNameLst>
                                          <p:attrName>r</p:attrName>
                                        </p:attrNameLst>
                                      </p:cBhvr>
                                    </p:animRot>
                                    <p:animRot by="-240000">
                                      <p:cBhvr>
                                        <p:cTn id="11" dur="200" fill="hold">
                                          <p:stCondLst>
                                            <p:cond delay="200"/>
                                          </p:stCondLst>
                                        </p:cTn>
                                        <p:tgtEl>
                                          <p:spTgt spid="4"/>
                                        </p:tgtEl>
                                        <p:attrNameLst>
                                          <p:attrName>r</p:attrName>
                                        </p:attrNameLst>
                                      </p:cBhvr>
                                    </p:animRot>
                                    <p:animRot by="240000">
                                      <p:cBhvr>
                                        <p:cTn id="12" dur="200" fill="hold">
                                          <p:stCondLst>
                                            <p:cond delay="400"/>
                                          </p:stCondLst>
                                        </p:cTn>
                                        <p:tgtEl>
                                          <p:spTgt spid="4"/>
                                        </p:tgtEl>
                                        <p:attrNameLst>
                                          <p:attrName>r</p:attrName>
                                        </p:attrNameLst>
                                      </p:cBhvr>
                                    </p:animRot>
                                    <p:animRot by="-240000">
                                      <p:cBhvr>
                                        <p:cTn id="13" dur="200" fill="hold">
                                          <p:stCondLst>
                                            <p:cond delay="600"/>
                                          </p:stCondLst>
                                        </p:cTn>
                                        <p:tgtEl>
                                          <p:spTgt spid="4"/>
                                        </p:tgtEl>
                                        <p:attrNameLst>
                                          <p:attrName>r</p:attrName>
                                        </p:attrNameLst>
                                      </p:cBhvr>
                                    </p:animRot>
                                    <p:animRot by="120000">
                                      <p:cBhvr>
                                        <p:cTn id="14" dur="200" fill="hold">
                                          <p:stCondLst>
                                            <p:cond delay="80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 Same Side Corner Rectangle 7"/>
          <p:cNvSpPr/>
          <p:nvPr/>
        </p:nvSpPr>
        <p:spPr bwMode="auto">
          <a:xfrm>
            <a:off x="228600" y="228600"/>
            <a:ext cx="8686800" cy="2286000"/>
          </a:xfrm>
          <a:prstGeom prst="round2SameRect">
            <a:avLst/>
          </a:prstGeom>
          <a:ln>
            <a:headEnd type="none" w="med" len="med"/>
            <a:tailEnd type="none" w="med" len="med"/>
          </a:ln>
          <a:scene3d>
            <a:camera prst="perspectiveBelow"/>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49154" name="Text Box 2"/>
          <p:cNvSpPr txBox="1">
            <a:spLocks noChangeArrowheads="1"/>
          </p:cNvSpPr>
          <p:nvPr/>
        </p:nvSpPr>
        <p:spPr bwMode="auto">
          <a:xfrm>
            <a:off x="152400" y="152400"/>
            <a:ext cx="8763000" cy="2308324"/>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marL="1066800" lvl="1" indent="-609600">
              <a:spcBef>
                <a:spcPct val="50000"/>
              </a:spcBef>
            </a:pPr>
            <a:r>
              <a:rPr lang="en-US" b="1" dirty="0">
                <a:ln>
                  <a:solidFill>
                    <a:srgbClr val="C5E379"/>
                  </a:solidFill>
                </a:ln>
                <a:solidFill>
                  <a:srgbClr val="D8ECA6"/>
                </a:solidFill>
                <a:effectLst>
                  <a:outerShdw blurRad="50800" dist="228600" dir="2700000" algn="tl" rotWithShape="0">
                    <a:prstClr val="black">
                      <a:alpha val="40000"/>
                    </a:prstClr>
                  </a:outerShdw>
                </a:effectLst>
              </a:rPr>
              <a:t>*Label the crest, trough, amplitude, and wavelength of this wave: </a:t>
            </a:r>
          </a:p>
        </p:txBody>
      </p:sp>
      <p:sp>
        <p:nvSpPr>
          <p:cNvPr id="49156" name="Line 4"/>
          <p:cNvSpPr>
            <a:spLocks noChangeShapeType="1"/>
          </p:cNvSpPr>
          <p:nvPr/>
        </p:nvSpPr>
        <p:spPr bwMode="auto">
          <a:xfrm>
            <a:off x="609600" y="4419600"/>
            <a:ext cx="7848600" cy="0"/>
          </a:xfrm>
          <a:prstGeom prst="line">
            <a:avLst/>
          </a:prstGeom>
          <a:noFill/>
          <a:ln w="28575">
            <a:solidFill>
              <a:schemeClr val="tx1"/>
            </a:solidFill>
            <a:round/>
            <a:headEnd/>
            <a:tailEnd/>
          </a:ln>
          <a:effectLst/>
        </p:spPr>
        <p:txBody>
          <a:bodyPr/>
          <a:lstStyle/>
          <a:p>
            <a:endParaRPr lang="en-US"/>
          </a:p>
        </p:txBody>
      </p:sp>
      <p:sp>
        <p:nvSpPr>
          <p:cNvPr id="49158" name="Freeform 6"/>
          <p:cNvSpPr>
            <a:spLocks/>
          </p:cNvSpPr>
          <p:nvPr/>
        </p:nvSpPr>
        <p:spPr bwMode="auto">
          <a:xfrm>
            <a:off x="685800" y="2362200"/>
            <a:ext cx="7010400" cy="3746500"/>
          </a:xfrm>
          <a:custGeom>
            <a:avLst/>
            <a:gdLst/>
            <a:ahLst/>
            <a:cxnLst>
              <a:cxn ang="0">
                <a:pos x="0" y="1264"/>
              </a:cxn>
              <a:cxn ang="0">
                <a:pos x="768" y="256"/>
              </a:cxn>
              <a:cxn ang="0">
                <a:pos x="1728" y="2272"/>
              </a:cxn>
              <a:cxn ang="0">
                <a:pos x="2640" y="256"/>
              </a:cxn>
              <a:cxn ang="0">
                <a:pos x="3168" y="736"/>
              </a:cxn>
              <a:cxn ang="0">
                <a:pos x="3840" y="2272"/>
              </a:cxn>
              <a:cxn ang="0">
                <a:pos x="4416" y="1264"/>
              </a:cxn>
            </a:cxnLst>
            <a:rect l="0" t="0" r="r" b="b"/>
            <a:pathLst>
              <a:path w="4416" h="2360">
                <a:moveTo>
                  <a:pt x="0" y="1264"/>
                </a:moveTo>
                <a:cubicBezTo>
                  <a:pt x="240" y="676"/>
                  <a:pt x="480" y="88"/>
                  <a:pt x="768" y="256"/>
                </a:cubicBezTo>
                <a:cubicBezTo>
                  <a:pt x="1056" y="424"/>
                  <a:pt x="1416" y="2272"/>
                  <a:pt x="1728" y="2272"/>
                </a:cubicBezTo>
                <a:cubicBezTo>
                  <a:pt x="2040" y="2272"/>
                  <a:pt x="2400" y="512"/>
                  <a:pt x="2640" y="256"/>
                </a:cubicBezTo>
                <a:cubicBezTo>
                  <a:pt x="2880" y="0"/>
                  <a:pt x="2968" y="400"/>
                  <a:pt x="3168" y="736"/>
                </a:cubicBezTo>
                <a:cubicBezTo>
                  <a:pt x="3368" y="1072"/>
                  <a:pt x="3632" y="2184"/>
                  <a:pt x="3840" y="2272"/>
                </a:cubicBezTo>
                <a:cubicBezTo>
                  <a:pt x="4048" y="2360"/>
                  <a:pt x="4320" y="1432"/>
                  <a:pt x="4416" y="1264"/>
                </a:cubicBezTo>
              </a:path>
            </a:pathLst>
          </a:custGeom>
          <a:noFill/>
          <a:ln w="9525">
            <a:solidFill>
              <a:schemeClr val="tx1"/>
            </a:solidFill>
            <a:round/>
            <a:headEnd/>
            <a:tailEnd/>
          </a:ln>
          <a:effectLst/>
        </p:spPr>
        <p:txBody>
          <a:bodyPr/>
          <a:lstStyle/>
          <a:p>
            <a:endParaRPr lang="en-US"/>
          </a:p>
        </p:txBody>
      </p:sp>
      <p:sp>
        <p:nvSpPr>
          <p:cNvPr id="49162" name="Line 10"/>
          <p:cNvSpPr>
            <a:spLocks noChangeShapeType="1"/>
          </p:cNvSpPr>
          <p:nvPr/>
        </p:nvSpPr>
        <p:spPr bwMode="auto">
          <a:xfrm>
            <a:off x="5105400" y="2667000"/>
            <a:ext cx="0" cy="1752600"/>
          </a:xfrm>
          <a:prstGeom prst="line">
            <a:avLst/>
          </a:prstGeom>
          <a:noFill/>
          <a:ln w="57150">
            <a:solidFill>
              <a:schemeClr val="tx1"/>
            </a:solidFill>
            <a:round/>
            <a:headEnd type="triangle" w="med" len="med"/>
            <a:tailEnd type="triangle" w="med" len="med"/>
          </a:ln>
          <a:effectLst/>
        </p:spPr>
        <p:txBody>
          <a:bodyPr/>
          <a:lstStyle/>
          <a:p>
            <a:endParaRPr lang="en-US"/>
          </a:p>
        </p:txBody>
      </p:sp>
      <p:sp>
        <p:nvSpPr>
          <p:cNvPr id="49163" name="Line 11"/>
          <p:cNvSpPr>
            <a:spLocks noChangeShapeType="1"/>
          </p:cNvSpPr>
          <p:nvPr/>
        </p:nvSpPr>
        <p:spPr bwMode="auto">
          <a:xfrm>
            <a:off x="1676400" y="2590800"/>
            <a:ext cx="3429000" cy="0"/>
          </a:xfrm>
          <a:prstGeom prst="line">
            <a:avLst/>
          </a:prstGeom>
          <a:noFill/>
          <a:ln w="57150">
            <a:solidFill>
              <a:schemeClr val="tx1"/>
            </a:solidFill>
            <a:round/>
            <a:headEnd type="triangle" w="med" len="med"/>
            <a:tailEnd type="triangle" w="med" len="med"/>
          </a:ln>
          <a:effectLst/>
        </p:spPr>
        <p:txBody>
          <a:bodyPr/>
          <a:lstStyle/>
          <a:p>
            <a:endParaRPr lang="en-US"/>
          </a:p>
        </p:txBody>
      </p:sp>
      <p:grpSp>
        <p:nvGrpSpPr>
          <p:cNvPr id="13" name="Group 12"/>
          <p:cNvGrpSpPr/>
          <p:nvPr/>
        </p:nvGrpSpPr>
        <p:grpSpPr>
          <a:xfrm>
            <a:off x="1828800" y="2133600"/>
            <a:ext cx="5343191" cy="4135398"/>
            <a:chOff x="1828800" y="2133600"/>
            <a:chExt cx="5343191" cy="4135398"/>
          </a:xfrm>
        </p:grpSpPr>
        <p:sp>
          <p:nvSpPr>
            <p:cNvPr id="9" name="Text Box 7"/>
            <p:cNvSpPr txBox="1">
              <a:spLocks noChangeArrowheads="1"/>
            </p:cNvSpPr>
            <p:nvPr/>
          </p:nvSpPr>
          <p:spPr bwMode="auto">
            <a:xfrm>
              <a:off x="5105400" y="3200400"/>
              <a:ext cx="2066591" cy="553998"/>
            </a:xfrm>
            <a:prstGeom prst="rect">
              <a:avLst/>
            </a:prstGeom>
            <a:noFill/>
            <a:ln w="9525">
              <a:noFill/>
              <a:miter lim="800000"/>
              <a:headEnd/>
              <a:tailEnd/>
            </a:ln>
            <a:effectLst/>
          </p:spPr>
          <p:txBody>
            <a:bodyPr wrap="none">
              <a:spAutoFit/>
              <a:scene3d>
                <a:camera prst="orthographicFront"/>
                <a:lightRig rig="threePt" dir="t"/>
              </a:scene3d>
              <a:sp3d extrusionH="57150">
                <a:bevelT w="82550" h="38100" prst="coolSlant"/>
              </a:sp3d>
            </a:bodyPr>
            <a:lstStyle/>
            <a:p>
              <a:r>
                <a:rPr lang="en-US" sz="3000" b="1" dirty="0">
                  <a:ln>
                    <a:solidFill>
                      <a:srgbClr val="C5E379"/>
                    </a:solidFill>
                  </a:ln>
                  <a:solidFill>
                    <a:srgbClr val="D8ECA6"/>
                  </a:solidFill>
                  <a:effectLst>
                    <a:outerShdw blurRad="50800" dist="228600" dir="2700000" algn="tl" rotWithShape="0">
                      <a:prstClr val="black">
                        <a:alpha val="40000"/>
                      </a:prstClr>
                    </a:outerShdw>
                  </a:effectLst>
                </a:rPr>
                <a:t>Amplitude</a:t>
              </a:r>
            </a:p>
          </p:txBody>
        </p:sp>
        <p:sp>
          <p:nvSpPr>
            <p:cNvPr id="10" name="Text Box 8"/>
            <p:cNvSpPr txBox="1">
              <a:spLocks noChangeArrowheads="1"/>
            </p:cNvSpPr>
            <p:nvPr/>
          </p:nvSpPr>
          <p:spPr bwMode="auto">
            <a:xfrm>
              <a:off x="1828800" y="2514600"/>
              <a:ext cx="2791277" cy="553998"/>
            </a:xfrm>
            <a:prstGeom prst="rect">
              <a:avLst/>
            </a:prstGeom>
            <a:noFill/>
            <a:ln w="9525">
              <a:noFill/>
              <a:miter lim="800000"/>
              <a:headEnd/>
              <a:tailEnd/>
            </a:ln>
            <a:effectLst/>
          </p:spPr>
          <p:txBody>
            <a:bodyPr wrap="none">
              <a:spAutoFit/>
              <a:scene3d>
                <a:camera prst="orthographicFront"/>
                <a:lightRig rig="threePt" dir="t"/>
              </a:scene3d>
              <a:sp3d extrusionH="57150">
                <a:bevelT w="82550" h="38100" prst="coolSlant"/>
              </a:sp3d>
            </a:bodyPr>
            <a:lstStyle/>
            <a:p>
              <a:pPr marL="1066800" lvl="1" indent="-609600">
                <a:spcBef>
                  <a:spcPct val="50000"/>
                </a:spcBef>
              </a:pPr>
              <a:r>
                <a:rPr lang="en-US" sz="3000" b="1" dirty="0">
                  <a:ln>
                    <a:solidFill>
                      <a:srgbClr val="C5E379"/>
                    </a:solidFill>
                  </a:ln>
                  <a:solidFill>
                    <a:srgbClr val="D8ECA6"/>
                  </a:solidFill>
                  <a:effectLst>
                    <a:outerShdw blurRad="50800" dist="228600" dir="2700000" algn="tl" rotWithShape="0">
                      <a:prstClr val="black">
                        <a:alpha val="40000"/>
                      </a:prstClr>
                    </a:outerShdw>
                  </a:effectLst>
                </a:rPr>
                <a:t>Wavelength</a:t>
              </a:r>
            </a:p>
          </p:txBody>
        </p:sp>
        <p:sp>
          <p:nvSpPr>
            <p:cNvPr id="11" name="Text Box 9"/>
            <p:cNvSpPr txBox="1">
              <a:spLocks noChangeArrowheads="1"/>
            </p:cNvSpPr>
            <p:nvPr/>
          </p:nvSpPr>
          <p:spPr bwMode="auto">
            <a:xfrm>
              <a:off x="4495800" y="2133600"/>
              <a:ext cx="1165704" cy="553998"/>
            </a:xfrm>
            <a:prstGeom prst="rect">
              <a:avLst/>
            </a:prstGeom>
            <a:noFill/>
            <a:ln w="9525">
              <a:noFill/>
              <a:miter lim="800000"/>
              <a:headEnd/>
              <a:tailEnd/>
            </a:ln>
            <a:effectLst/>
          </p:spPr>
          <p:txBody>
            <a:bodyPr wrap="none">
              <a:spAutoFit/>
              <a:scene3d>
                <a:camera prst="orthographicFront"/>
                <a:lightRig rig="threePt" dir="t"/>
              </a:scene3d>
              <a:sp3d extrusionH="57150">
                <a:bevelT w="82550" h="38100" prst="coolSlant"/>
              </a:sp3d>
            </a:bodyPr>
            <a:lstStyle/>
            <a:p>
              <a:r>
                <a:rPr lang="en-US" sz="3000" b="1" dirty="0">
                  <a:ln>
                    <a:solidFill>
                      <a:srgbClr val="C5E379"/>
                    </a:solidFill>
                  </a:ln>
                  <a:solidFill>
                    <a:srgbClr val="D8ECA6"/>
                  </a:solidFill>
                  <a:effectLst>
                    <a:outerShdw blurRad="50800" dist="228600" dir="2700000" algn="tl" rotWithShape="0">
                      <a:prstClr val="black">
                        <a:alpha val="40000"/>
                      </a:prstClr>
                    </a:outerShdw>
                  </a:effectLst>
                </a:rPr>
                <a:t>Crest</a:t>
              </a:r>
            </a:p>
          </p:txBody>
        </p:sp>
        <p:sp>
          <p:nvSpPr>
            <p:cNvPr id="12" name="Text Box 10"/>
            <p:cNvSpPr txBox="1">
              <a:spLocks noChangeArrowheads="1"/>
            </p:cNvSpPr>
            <p:nvPr/>
          </p:nvSpPr>
          <p:spPr bwMode="auto">
            <a:xfrm>
              <a:off x="2590800" y="5715000"/>
              <a:ext cx="1490729" cy="553998"/>
            </a:xfrm>
            <a:prstGeom prst="rect">
              <a:avLst/>
            </a:prstGeom>
            <a:noFill/>
            <a:ln w="9525">
              <a:noFill/>
              <a:miter lim="800000"/>
              <a:headEnd/>
              <a:tailEnd/>
            </a:ln>
            <a:effectLst/>
          </p:spPr>
          <p:txBody>
            <a:bodyPr wrap="none">
              <a:spAutoFit/>
              <a:scene3d>
                <a:camera prst="orthographicFront"/>
                <a:lightRig rig="threePt" dir="t"/>
              </a:scene3d>
              <a:sp3d extrusionH="57150">
                <a:bevelT w="82550" h="38100" prst="coolSlant"/>
              </a:sp3d>
            </a:bodyPr>
            <a:lstStyle/>
            <a:p>
              <a:r>
                <a:rPr lang="en-US" sz="3000" b="1" dirty="0">
                  <a:ln>
                    <a:solidFill>
                      <a:srgbClr val="C5E379"/>
                    </a:solidFill>
                  </a:ln>
                  <a:solidFill>
                    <a:srgbClr val="D8ECA6"/>
                  </a:solidFill>
                  <a:effectLst>
                    <a:outerShdw blurRad="50800" dist="228600" dir="2700000" algn="tl" rotWithShape="0">
                      <a:prstClr val="black">
                        <a:alpha val="40000"/>
                      </a:prstClr>
                    </a:outerShdw>
                  </a:effectLst>
                </a:rPr>
                <a:t>Trough</a:t>
              </a:r>
            </a:p>
          </p:txBody>
        </p:sp>
      </p:grpSp>
    </p:spTree>
  </p:cSld>
  <p:clrMapOvr>
    <a:masterClrMapping/>
  </p:clrMapOvr>
  <p:transition>
    <p:comb/>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plus(in)">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2"/>
          <p:cNvSpPr txBox="1">
            <a:spLocks noChangeArrowheads="1"/>
          </p:cNvSpPr>
          <p:nvPr/>
        </p:nvSpPr>
        <p:spPr bwMode="auto">
          <a:xfrm>
            <a:off x="152400" y="152401"/>
            <a:ext cx="8763000" cy="4154984"/>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pPr algn="ct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*What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is the frequency of red light which has a wavelength of 700nm ( .0000007 m)? </a:t>
            </a:r>
          </a:p>
          <a:p>
            <a:pPr>
              <a:spcBef>
                <a:spcPct val="50000"/>
              </a:spcBef>
            </a:pPr>
            <a:endParaRPr lang="en-US" sz="4400" b="1" dirty="0" smtClean="0">
              <a:ln>
                <a:solidFill>
                  <a:srgbClr val="C5E379"/>
                </a:solidFill>
              </a:ln>
              <a:solidFill>
                <a:srgbClr val="D8ECA6"/>
              </a:solidFill>
              <a:effectLst>
                <a:outerShdw blurRad="50800" dist="228600" dir="2700000" algn="tl" rotWithShape="0">
                  <a:prstClr val="black">
                    <a:alpha val="40000"/>
                  </a:prstClr>
                </a:outerShdw>
              </a:effectLst>
            </a:endParaRPr>
          </a:p>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grpSp>
        <p:nvGrpSpPr>
          <p:cNvPr id="22" name="Group 21"/>
          <p:cNvGrpSpPr/>
          <p:nvPr/>
        </p:nvGrpSpPr>
        <p:grpSpPr>
          <a:xfrm>
            <a:off x="228600" y="2819400"/>
            <a:ext cx="9296400" cy="3886200"/>
            <a:chOff x="228600" y="2819400"/>
            <a:chExt cx="9296400" cy="3886200"/>
          </a:xfrm>
        </p:grpSpPr>
        <p:sp>
          <p:nvSpPr>
            <p:cNvPr id="19" name="Rounded Rectangle 18"/>
            <p:cNvSpPr/>
            <p:nvPr/>
          </p:nvSpPr>
          <p:spPr bwMode="auto">
            <a:xfrm>
              <a:off x="228600" y="2819400"/>
              <a:ext cx="7543800" cy="38862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0" name="Rectangle 9"/>
            <p:cNvSpPr/>
            <p:nvPr/>
          </p:nvSpPr>
          <p:spPr>
            <a:xfrm>
              <a:off x="457200" y="4038600"/>
              <a:ext cx="8915400" cy="1938992"/>
            </a:xfrm>
            <a:prstGeom prst="rect">
              <a:avLst/>
            </a:prstGeom>
          </p:spPr>
          <p:txBody>
            <a:bodyPr wrap="square">
              <a:spAutoFit/>
              <a:scene3d>
                <a:camera prst="orthographicFront"/>
                <a:lightRig rig="threePt" dir="t"/>
              </a:scene3d>
              <a:sp3d extrusionH="57150">
                <a:bevelT w="82550" h="38100" prst="coolSlant"/>
              </a:sp3d>
            </a:bodyPr>
            <a:lstStyle/>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f  = c  = 300000000 m/s</a:t>
              </a:r>
            </a:p>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l-GR" b="1" dirty="0" smtClean="0">
                  <a:ln>
                    <a:solidFill>
                      <a:srgbClr val="C5E379"/>
                    </a:solidFill>
                  </a:ln>
                  <a:solidFill>
                    <a:srgbClr val="D8ECA6"/>
                  </a:solidFill>
                  <a:effectLst>
                    <a:outerShdw blurRad="50800" dist="228600" dir="2700000" algn="tl" rotWithShape="0">
                      <a:prstClr val="black">
                        <a:alpha val="40000"/>
                      </a:prstClr>
                    </a:outerShdw>
                  </a:effectLst>
                </a:rPr>
                <a:t>λ</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.0000007 m</a:t>
              </a:r>
            </a:p>
          </p:txBody>
        </p:sp>
        <p:sp>
          <p:nvSpPr>
            <p:cNvPr id="11" name="Line 4"/>
            <p:cNvSpPr>
              <a:spLocks noChangeShapeType="1"/>
            </p:cNvSpPr>
            <p:nvPr/>
          </p:nvSpPr>
          <p:spPr bwMode="auto">
            <a:xfrm>
              <a:off x="1524000" y="4953000"/>
              <a:ext cx="533400" cy="0"/>
            </a:xfrm>
            <a:prstGeom prst="line">
              <a:avLst/>
            </a:prstGeom>
            <a:noFill/>
            <a:ln w="57150">
              <a:solidFill>
                <a:schemeClr val="tx1"/>
              </a:solidFill>
              <a:round/>
              <a:headEnd/>
              <a:tailEnd/>
            </a:ln>
            <a:effectLst/>
          </p:spPr>
          <p:txBody>
            <a:bodyPr/>
            <a:lstStyle/>
            <a:p>
              <a:endParaRPr lang="en-US"/>
            </a:p>
          </p:txBody>
        </p:sp>
        <p:sp>
          <p:nvSpPr>
            <p:cNvPr id="12" name="Line 5"/>
            <p:cNvSpPr>
              <a:spLocks noChangeShapeType="1"/>
            </p:cNvSpPr>
            <p:nvPr/>
          </p:nvSpPr>
          <p:spPr bwMode="auto">
            <a:xfrm>
              <a:off x="2895600" y="5029200"/>
              <a:ext cx="3200400" cy="0"/>
            </a:xfrm>
            <a:prstGeom prst="line">
              <a:avLst/>
            </a:prstGeom>
            <a:noFill/>
            <a:ln w="57150">
              <a:solidFill>
                <a:schemeClr val="tx1"/>
              </a:solidFill>
              <a:round/>
              <a:headEnd/>
              <a:tailEnd/>
            </a:ln>
            <a:effectLst/>
          </p:spPr>
          <p:txBody>
            <a:bodyPr/>
            <a:lstStyle/>
            <a:p>
              <a:endParaRPr lang="en-US"/>
            </a:p>
          </p:txBody>
        </p:sp>
        <p:sp>
          <p:nvSpPr>
            <p:cNvPr id="13" name="Line 7"/>
            <p:cNvSpPr>
              <a:spLocks noChangeShapeType="1"/>
            </p:cNvSpPr>
            <p:nvPr/>
          </p:nvSpPr>
          <p:spPr bwMode="auto">
            <a:xfrm flipH="1">
              <a:off x="5943600" y="4267200"/>
              <a:ext cx="609600" cy="533400"/>
            </a:xfrm>
            <a:prstGeom prst="line">
              <a:avLst/>
            </a:prstGeom>
            <a:noFill/>
            <a:ln w="28575">
              <a:solidFill>
                <a:schemeClr val="tx1"/>
              </a:solidFill>
              <a:round/>
              <a:headEnd/>
              <a:tailEnd/>
            </a:ln>
            <a:effectLst/>
          </p:spPr>
          <p:txBody>
            <a:bodyPr/>
            <a:lstStyle/>
            <a:p>
              <a:endParaRPr lang="en-US"/>
            </a:p>
          </p:txBody>
        </p:sp>
        <p:sp>
          <p:nvSpPr>
            <p:cNvPr id="14" name="Line 8"/>
            <p:cNvSpPr>
              <a:spLocks noChangeShapeType="1"/>
            </p:cNvSpPr>
            <p:nvPr/>
          </p:nvSpPr>
          <p:spPr bwMode="auto">
            <a:xfrm flipH="1">
              <a:off x="5562600" y="5334000"/>
              <a:ext cx="609600" cy="457200"/>
            </a:xfrm>
            <a:prstGeom prst="line">
              <a:avLst/>
            </a:prstGeom>
            <a:noFill/>
            <a:ln w="28575">
              <a:solidFill>
                <a:schemeClr val="tx1"/>
              </a:solidFill>
              <a:round/>
              <a:headEnd/>
              <a:tailEnd/>
            </a:ln>
            <a:effectLst/>
          </p:spPr>
          <p:txBody>
            <a:bodyPr/>
            <a:lstStyle/>
            <a:p>
              <a:endParaRPr lang="en-US"/>
            </a:p>
          </p:txBody>
        </p:sp>
        <p:sp>
          <p:nvSpPr>
            <p:cNvPr id="15" name="Rectangle 14"/>
            <p:cNvSpPr/>
            <p:nvPr/>
          </p:nvSpPr>
          <p:spPr>
            <a:xfrm>
              <a:off x="381000" y="5867400"/>
              <a:ext cx="9144000" cy="830997"/>
            </a:xfrm>
            <a:prstGeom prst="rect">
              <a:avLst/>
            </a:prstGeom>
          </p:spPr>
          <p:txBody>
            <a:bodyPr wrap="square">
              <a:spAutoFit/>
              <a:scene3d>
                <a:camera prst="orthographicFront"/>
                <a:lightRig rig="threePt" dir="t"/>
              </a:scene3d>
              <a:sp3d extrusionH="57150">
                <a:bevelT w="82550" h="38100" prst="coolSlant"/>
              </a:sp3d>
            </a:bodyPr>
            <a:lstStyle/>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f = 4.29 x 10</a:t>
              </a:r>
              <a:r>
                <a:rPr lang="en-US" b="1" baseline="30000" dirty="0" smtClean="0">
                  <a:ln>
                    <a:solidFill>
                      <a:srgbClr val="C5E379"/>
                    </a:solidFill>
                  </a:ln>
                  <a:solidFill>
                    <a:srgbClr val="D8ECA6"/>
                  </a:solidFill>
                  <a:effectLst>
                    <a:outerShdw blurRad="50800" dist="228600" dir="2700000" algn="tl" rotWithShape="0">
                      <a:prstClr val="black">
                        <a:alpha val="40000"/>
                      </a:prstClr>
                    </a:outerShdw>
                  </a:effectLst>
                </a:rPr>
                <a:t>14</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1/s or Hz</a:t>
              </a:r>
              <a:endParaRPr lang="el-GR" b="1" dirty="0">
                <a:ln>
                  <a:solidFill>
                    <a:srgbClr val="C5E379"/>
                  </a:solidFill>
                </a:ln>
                <a:solidFill>
                  <a:srgbClr val="D8ECA6"/>
                </a:solidFill>
                <a:effectLst>
                  <a:outerShdw blurRad="50800" dist="228600" dir="2700000" algn="tl" rotWithShape="0">
                    <a:prstClr val="black">
                      <a:alpha val="40000"/>
                    </a:prstClr>
                  </a:outerShdw>
                </a:effectLst>
              </a:endParaRPr>
            </a:p>
          </p:txBody>
        </p:sp>
      </p:grpSp>
      <p:sp>
        <p:nvSpPr>
          <p:cNvPr id="17" name="Rectangle 16"/>
          <p:cNvSpPr/>
          <p:nvPr/>
        </p:nvSpPr>
        <p:spPr>
          <a:xfrm>
            <a:off x="0" y="2057400"/>
            <a:ext cx="9144000" cy="646331"/>
          </a:xfrm>
          <a:prstGeom prst="rect">
            <a:avLst/>
          </a:prstGeom>
        </p:spPr>
        <p:txBody>
          <a:bodyPr wrap="square">
            <a:spAutoFit/>
            <a:scene3d>
              <a:camera prst="orthographicFront"/>
              <a:lightRig rig="threePt" dir="t"/>
            </a:scene3d>
            <a:sp3d extrusionH="57150">
              <a:bevelT w="82550" h="38100" prst="coolSlant"/>
            </a:sp3d>
          </a:bodyPr>
          <a:lstStyle/>
          <a:p>
            <a:pPr algn="ctr"/>
            <a:r>
              <a:rPr lang="en-US" sz="3600" b="1" dirty="0" smtClean="0">
                <a:ln>
                  <a:solidFill>
                    <a:srgbClr val="C5E379"/>
                  </a:solidFill>
                </a:ln>
                <a:solidFill>
                  <a:srgbClr val="D8ECA6"/>
                </a:solidFill>
                <a:effectLst>
                  <a:outerShdw blurRad="50800" dist="228600" dir="2700000" algn="tl" rotWithShape="0">
                    <a:prstClr val="black">
                      <a:alpha val="40000"/>
                    </a:prstClr>
                  </a:outerShdw>
                </a:effectLst>
              </a:rPr>
              <a:t>(1m=1000000000nm) (c is in your notes)</a:t>
            </a:r>
            <a:endParaRPr lang="en-US" sz="3600" dirty="0"/>
          </a:p>
        </p:txBody>
      </p:sp>
      <p:grpSp>
        <p:nvGrpSpPr>
          <p:cNvPr id="25" name="Group 24"/>
          <p:cNvGrpSpPr/>
          <p:nvPr/>
        </p:nvGrpSpPr>
        <p:grpSpPr>
          <a:xfrm>
            <a:off x="381000" y="2819400"/>
            <a:ext cx="9144000" cy="1455241"/>
            <a:chOff x="381000" y="2819400"/>
            <a:chExt cx="9144000" cy="1455241"/>
          </a:xfrm>
        </p:grpSpPr>
        <p:grpSp>
          <p:nvGrpSpPr>
            <p:cNvPr id="21" name="Group 20"/>
            <p:cNvGrpSpPr/>
            <p:nvPr/>
          </p:nvGrpSpPr>
          <p:grpSpPr>
            <a:xfrm>
              <a:off x="381000" y="2819400"/>
              <a:ext cx="9144000" cy="1455241"/>
              <a:chOff x="381000" y="2819400"/>
              <a:chExt cx="9144000" cy="1455241"/>
            </a:xfrm>
          </p:grpSpPr>
          <p:sp>
            <p:nvSpPr>
              <p:cNvPr id="20" name="Rounded Rectangle 19"/>
              <p:cNvSpPr/>
              <p:nvPr/>
            </p:nvSpPr>
            <p:spPr bwMode="auto">
              <a:xfrm>
                <a:off x="381000" y="2971800"/>
                <a:ext cx="7772400" cy="12192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strike="noStrike" cap="none" normalizeH="0" baseline="0" smtClean="0">
                  <a:ln>
                    <a:noFill/>
                  </a:ln>
                  <a:solidFill>
                    <a:srgbClr val="FFFFFF"/>
                  </a:solidFill>
                  <a:effectLst/>
                  <a:latin typeface="Arial" charset="0"/>
                </a:endParaRPr>
              </a:p>
            </p:txBody>
          </p:sp>
          <p:grpSp>
            <p:nvGrpSpPr>
              <p:cNvPr id="18" name="Group 17"/>
              <p:cNvGrpSpPr/>
              <p:nvPr/>
            </p:nvGrpSpPr>
            <p:grpSpPr>
              <a:xfrm>
                <a:off x="381000" y="2819400"/>
                <a:ext cx="9144000" cy="1455241"/>
                <a:chOff x="0" y="2286000"/>
                <a:chExt cx="9144000" cy="1455241"/>
              </a:xfrm>
            </p:grpSpPr>
            <p:sp>
              <p:nvSpPr>
                <p:cNvPr id="6" name="TextBox 5"/>
                <p:cNvSpPr txBox="1"/>
                <p:nvPr/>
              </p:nvSpPr>
              <p:spPr>
                <a:xfrm>
                  <a:off x="5029200" y="2971800"/>
                  <a:ext cx="838200" cy="769441"/>
                </a:xfrm>
                <a:prstGeom prst="rect">
                  <a:avLst/>
                </a:prstGeom>
                <a:noFill/>
              </p:spPr>
              <p:txBody>
                <a:bodyPr wrap="square" rtlCol="0">
                  <a:spAutoFit/>
                  <a:scene3d>
                    <a:camera prst="orthographicFront"/>
                    <a:lightRig rig="threePt" dir="t"/>
                  </a:scene3d>
                  <a:sp3d extrusionH="57150">
                    <a:bevelT w="82550" h="38100" prst="coolSlant"/>
                  </a:sp3d>
                </a:bodyPr>
                <a:lstStyle/>
                <a:p>
                  <a:r>
                    <a:rPr lang="en-US" sz="4400" b="1" dirty="0">
                      <a:ln>
                        <a:solidFill>
                          <a:srgbClr val="C5E379"/>
                        </a:solidFill>
                      </a:ln>
                      <a:solidFill>
                        <a:srgbClr val="D8ECA6"/>
                      </a:solidFill>
                      <a:effectLst>
                        <a:outerShdw blurRad="50800" dist="228600" dir="2700000" algn="tl" rotWithShape="0">
                          <a:prstClr val="black">
                            <a:alpha val="40000"/>
                          </a:prstClr>
                        </a:outerShdw>
                      </a:effectLst>
                    </a:rPr>
                    <a:t>λ</a:t>
                  </a:r>
                </a:p>
              </p:txBody>
            </p:sp>
            <p:sp>
              <p:nvSpPr>
                <p:cNvPr id="16" name="Rectangle 15"/>
                <p:cNvSpPr/>
                <p:nvPr/>
              </p:nvSpPr>
              <p:spPr>
                <a:xfrm>
                  <a:off x="0" y="2286000"/>
                  <a:ext cx="9144000" cy="830997"/>
                </a:xfrm>
                <a:prstGeom prst="rect">
                  <a:avLst/>
                </a:prstGeom>
              </p:spPr>
              <p:txBody>
                <a:bodyPr wrap="square">
                  <a:spAutoFit/>
                  <a:scene3d>
                    <a:camera prst="orthographicFront"/>
                    <a:lightRig rig="threePt" dir="t"/>
                  </a:scene3d>
                  <a:sp3d extrusionH="57150">
                    <a:bevelT w="82550" h="38100" prst="coolSlant"/>
                  </a:sp3d>
                </a:bodyPr>
                <a:lstStyle/>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If c = λ f, then f = c</a:t>
                  </a:r>
                </a:p>
              </p:txBody>
            </p:sp>
          </p:grpSp>
        </p:grpSp>
        <p:sp>
          <p:nvSpPr>
            <p:cNvPr id="52227" name="Line 3"/>
            <p:cNvSpPr>
              <a:spLocks noChangeShapeType="1"/>
            </p:cNvSpPr>
            <p:nvPr/>
          </p:nvSpPr>
          <p:spPr bwMode="auto">
            <a:xfrm>
              <a:off x="5410200" y="3581400"/>
              <a:ext cx="457200" cy="0"/>
            </a:xfrm>
            <a:prstGeom prst="line">
              <a:avLst/>
            </a:prstGeom>
            <a:noFill/>
            <a:ln w="57150">
              <a:solidFill>
                <a:schemeClr val="tx1"/>
              </a:solidFill>
              <a:round/>
              <a:headEnd/>
              <a:tailEnd/>
            </a:ln>
            <a:effectLst/>
          </p:spPr>
          <p:txBody>
            <a:bodyPr/>
            <a:lstStyle/>
            <a:p>
              <a:endParaRPr lang="en-US"/>
            </a:p>
          </p:txBody>
        </p:sp>
      </p:grpSp>
    </p:spTree>
  </p:cSld>
  <p:clrMapOvr>
    <a:masterClrMapping/>
  </p:clrMapOvr>
  <p:transition>
    <p:comb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20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228600" y="2362200"/>
            <a:ext cx="9372600" cy="4343400"/>
            <a:chOff x="228600" y="2362200"/>
            <a:chExt cx="9372600" cy="4343400"/>
          </a:xfrm>
        </p:grpSpPr>
        <p:sp>
          <p:nvSpPr>
            <p:cNvPr id="13" name="Rounded Rectangle 12"/>
            <p:cNvSpPr/>
            <p:nvPr/>
          </p:nvSpPr>
          <p:spPr bwMode="auto">
            <a:xfrm>
              <a:off x="228600" y="2362200"/>
              <a:ext cx="7772400" cy="43434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58371" name="Line 3"/>
            <p:cNvSpPr>
              <a:spLocks noChangeShapeType="1"/>
            </p:cNvSpPr>
            <p:nvPr/>
          </p:nvSpPr>
          <p:spPr bwMode="auto">
            <a:xfrm>
              <a:off x="1371600" y="4953000"/>
              <a:ext cx="762000" cy="0"/>
            </a:xfrm>
            <a:prstGeom prst="line">
              <a:avLst/>
            </a:prstGeom>
            <a:noFill/>
            <a:ln w="57150">
              <a:solidFill>
                <a:schemeClr val="tx1"/>
              </a:solidFill>
              <a:round/>
              <a:headEnd/>
              <a:tailEnd/>
            </a:ln>
            <a:effectLst/>
          </p:spPr>
          <p:txBody>
            <a:bodyPr/>
            <a:lstStyle/>
            <a:p>
              <a:endParaRPr lang="en-US"/>
            </a:p>
          </p:txBody>
        </p:sp>
        <p:sp>
          <p:nvSpPr>
            <p:cNvPr id="58372" name="Line 4"/>
            <p:cNvSpPr>
              <a:spLocks noChangeShapeType="1"/>
            </p:cNvSpPr>
            <p:nvPr/>
          </p:nvSpPr>
          <p:spPr bwMode="auto">
            <a:xfrm>
              <a:off x="3505200" y="4953000"/>
              <a:ext cx="3124200" cy="0"/>
            </a:xfrm>
            <a:prstGeom prst="line">
              <a:avLst/>
            </a:prstGeom>
            <a:noFill/>
            <a:ln w="57150">
              <a:solidFill>
                <a:schemeClr val="tx1"/>
              </a:solidFill>
              <a:round/>
              <a:headEnd/>
              <a:tailEnd/>
            </a:ln>
            <a:effectLst/>
          </p:spPr>
          <p:txBody>
            <a:bodyPr/>
            <a:lstStyle/>
            <a:p>
              <a:endParaRPr lang="en-US"/>
            </a:p>
          </p:txBody>
        </p:sp>
        <p:sp>
          <p:nvSpPr>
            <p:cNvPr id="7" name="Rectangle 6"/>
            <p:cNvSpPr/>
            <p:nvPr/>
          </p:nvSpPr>
          <p:spPr>
            <a:xfrm>
              <a:off x="381000" y="5867400"/>
              <a:ext cx="8458200" cy="830997"/>
            </a:xfrm>
            <a:prstGeom prst="rect">
              <a:avLst/>
            </a:prstGeom>
          </p:spPr>
          <p:txBody>
            <a:bodyPr wrap="square">
              <a:spAutoFit/>
              <a:scene3d>
                <a:camera prst="orthographicFront"/>
                <a:lightRig rig="threePt" dir="t"/>
              </a:scene3d>
              <a:sp3d extrusionH="57150">
                <a:bevelT w="82550" h="38100" prst="coolSlant"/>
              </a:sp3d>
            </a:bodyPr>
            <a:lstStyle/>
            <a:p>
              <a:pPr>
                <a:spcBef>
                  <a:spcPct val="50000"/>
                </a:spcBef>
              </a:pPr>
              <a:r>
                <a:rPr lang="el-GR" b="1" dirty="0" smtClean="0">
                  <a:ln>
                    <a:solidFill>
                      <a:srgbClr val="C5E379"/>
                    </a:solidFill>
                  </a:ln>
                  <a:solidFill>
                    <a:srgbClr val="D8ECA6"/>
                  </a:solidFill>
                  <a:effectLst>
                    <a:outerShdw blurRad="50800" dist="228600" dir="2700000" algn="tl" rotWithShape="0">
                      <a:prstClr val="black">
                        <a:alpha val="40000"/>
                      </a:prstClr>
                    </a:outerShdw>
                  </a:effectLst>
                </a:rPr>
                <a:t>λ</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 .0000004 m or 400 nm </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8" name="Rectangle 7"/>
            <p:cNvSpPr/>
            <p:nvPr/>
          </p:nvSpPr>
          <p:spPr>
            <a:xfrm>
              <a:off x="457200" y="3962400"/>
              <a:ext cx="9144000" cy="1938992"/>
            </a:xfrm>
            <a:prstGeom prst="rect">
              <a:avLst/>
            </a:prstGeom>
          </p:spPr>
          <p:txBody>
            <a:bodyPr wrap="square">
              <a:spAutoFit/>
              <a:scene3d>
                <a:camera prst="orthographicFront"/>
                <a:lightRig rig="threePt" dir="t"/>
              </a:scene3d>
              <a:sp3d extrusionH="57150">
                <a:bevelT w="82550" h="38100" prst="coolSlant"/>
              </a:sp3d>
            </a:bodyPr>
            <a:lstStyle/>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λ = c	  =  300000000 m/s</a:t>
              </a:r>
            </a:p>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f         7.5 x 10</a:t>
              </a:r>
              <a:r>
                <a:rPr lang="en-US" b="1" baseline="30000" dirty="0" smtClean="0">
                  <a:ln>
                    <a:solidFill>
                      <a:srgbClr val="C5E379"/>
                    </a:solidFill>
                  </a:ln>
                  <a:solidFill>
                    <a:srgbClr val="D8ECA6"/>
                  </a:solidFill>
                  <a:effectLst>
                    <a:outerShdw blurRad="50800" dist="228600" dir="2700000" algn="tl" rotWithShape="0">
                      <a:prstClr val="black">
                        <a:alpha val="40000"/>
                      </a:prstClr>
                    </a:outerShdw>
                  </a:effectLst>
                </a:rPr>
                <a:t>14</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58373" name="Line 5"/>
            <p:cNvSpPr>
              <a:spLocks noChangeShapeType="1"/>
            </p:cNvSpPr>
            <p:nvPr/>
          </p:nvSpPr>
          <p:spPr bwMode="auto">
            <a:xfrm flipH="1">
              <a:off x="7239000" y="4114800"/>
              <a:ext cx="533400" cy="609600"/>
            </a:xfrm>
            <a:prstGeom prst="line">
              <a:avLst/>
            </a:prstGeom>
            <a:noFill/>
            <a:ln w="28575">
              <a:solidFill>
                <a:schemeClr val="tx1"/>
              </a:solidFill>
              <a:round/>
              <a:headEnd/>
              <a:tailEnd/>
            </a:ln>
            <a:effectLst/>
          </p:spPr>
          <p:txBody>
            <a:bodyPr/>
            <a:lstStyle/>
            <a:p>
              <a:endParaRPr lang="en-US"/>
            </a:p>
          </p:txBody>
        </p:sp>
        <p:sp>
          <p:nvSpPr>
            <p:cNvPr id="58374" name="Line 6"/>
            <p:cNvSpPr>
              <a:spLocks noChangeShapeType="1"/>
            </p:cNvSpPr>
            <p:nvPr/>
          </p:nvSpPr>
          <p:spPr bwMode="auto">
            <a:xfrm flipH="1">
              <a:off x="6934200" y="5105400"/>
              <a:ext cx="609600" cy="838200"/>
            </a:xfrm>
            <a:prstGeom prst="line">
              <a:avLst/>
            </a:prstGeom>
            <a:noFill/>
            <a:ln w="28575">
              <a:solidFill>
                <a:schemeClr val="tx1"/>
              </a:solidFill>
              <a:round/>
              <a:headEnd/>
              <a:tailEnd/>
            </a:ln>
            <a:effectLst/>
          </p:spPr>
          <p:txBody>
            <a:bodyPr/>
            <a:lstStyle/>
            <a:p>
              <a:endParaRPr lang="en-US"/>
            </a:p>
          </p:txBody>
        </p:sp>
      </p:grpSp>
      <p:sp>
        <p:nvSpPr>
          <p:cNvPr id="58370" name="Text Box 2"/>
          <p:cNvSpPr txBox="1">
            <a:spLocks noChangeArrowheads="1"/>
          </p:cNvSpPr>
          <p:nvPr/>
        </p:nvSpPr>
        <p:spPr bwMode="auto">
          <a:xfrm>
            <a:off x="152400" y="304800"/>
            <a:ext cx="8763000" cy="1938992"/>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*What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is the wavelength of violet light which has a frequency of 7.5 x 10</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14</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 Hz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(Hz = 1/s)</a:t>
            </a: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p:txBody>
      </p:sp>
      <p:grpSp>
        <p:nvGrpSpPr>
          <p:cNvPr id="15" name="Group 14"/>
          <p:cNvGrpSpPr/>
          <p:nvPr/>
        </p:nvGrpSpPr>
        <p:grpSpPr>
          <a:xfrm>
            <a:off x="533400" y="2590800"/>
            <a:ext cx="7772400" cy="1938992"/>
            <a:chOff x="533400" y="2590800"/>
            <a:chExt cx="7772400" cy="1938992"/>
          </a:xfrm>
        </p:grpSpPr>
        <p:sp>
          <p:nvSpPr>
            <p:cNvPr id="14" name="Rounded Rectangle 13"/>
            <p:cNvSpPr/>
            <p:nvPr/>
          </p:nvSpPr>
          <p:spPr bwMode="auto">
            <a:xfrm>
              <a:off x="533400" y="2747683"/>
              <a:ext cx="7772400" cy="1290917"/>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9" name="Rectangle 8"/>
            <p:cNvSpPr/>
            <p:nvPr/>
          </p:nvSpPr>
          <p:spPr>
            <a:xfrm>
              <a:off x="533400" y="2590800"/>
              <a:ext cx="6324600" cy="1938992"/>
            </a:xfrm>
            <a:prstGeom prst="rect">
              <a:avLst/>
            </a:prstGeom>
          </p:spPr>
          <p:txBody>
            <a:bodyPr wrap="square">
              <a:spAutoFit/>
              <a:scene3d>
                <a:camera prst="orthographicFront"/>
                <a:lightRig rig="threePt" dir="t"/>
              </a:scene3d>
              <a:sp3d extrusionH="57150">
                <a:bevelT w="82550" h="38100" prst="coolSlant"/>
              </a:sp3d>
            </a:bodyPr>
            <a:lstStyle/>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If c = λ f, then λ = c</a:t>
              </a:r>
            </a:p>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11" name="TextBox 10"/>
            <p:cNvSpPr txBox="1"/>
            <p:nvPr/>
          </p:nvSpPr>
          <p:spPr>
            <a:xfrm>
              <a:off x="5715000" y="3269159"/>
              <a:ext cx="685800" cy="769441"/>
            </a:xfrm>
            <a:prstGeom prst="rect">
              <a:avLst/>
            </a:prstGeom>
            <a:noFill/>
          </p:spPr>
          <p:txBody>
            <a:bodyPr wrap="square" rtlCol="0">
              <a:spAutoFit/>
              <a:scene3d>
                <a:camera prst="orthographicFront"/>
                <a:lightRig rig="threePt" dir="t"/>
              </a:scene3d>
              <a:sp3d extrusionH="57150">
                <a:bevelT w="82550" h="38100" prst="coolSlant"/>
              </a:sp3d>
            </a:bodyPr>
            <a:lstStyle/>
            <a:p>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f</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12" name="Line 3"/>
            <p:cNvSpPr>
              <a:spLocks noChangeShapeType="1"/>
            </p:cNvSpPr>
            <p:nvPr/>
          </p:nvSpPr>
          <p:spPr bwMode="auto">
            <a:xfrm>
              <a:off x="5486400" y="3352800"/>
              <a:ext cx="762000" cy="0"/>
            </a:xfrm>
            <a:prstGeom prst="line">
              <a:avLst/>
            </a:prstGeom>
            <a:noFill/>
            <a:ln w="57150">
              <a:solidFill>
                <a:schemeClr val="tx1"/>
              </a:solidFill>
              <a:round/>
              <a:headEnd/>
              <a:tailEnd/>
            </a:ln>
            <a:effectLst/>
          </p:spPr>
          <p:txBody>
            <a:bodyPr/>
            <a:lstStyle/>
            <a:p>
              <a:endParaRPr lang="en-US"/>
            </a:p>
          </p:txBody>
        </p:sp>
      </p:grpSp>
    </p:spTree>
  </p:cSld>
  <p:clrMapOvr>
    <a:masterClrMapping/>
  </p:clrMapOvr>
  <p:transition>
    <p:checker/>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6" name="Picture 4" descr="Military_laser_experiment"/>
          <p:cNvPicPr>
            <a:picLocks noChangeAspect="1" noChangeArrowheads="1"/>
          </p:cNvPicPr>
          <p:nvPr/>
        </p:nvPicPr>
        <p:blipFill>
          <a:blip r:embed="rId3" cstate="print"/>
          <a:srcRect/>
          <a:stretch>
            <a:fillRect/>
          </a:stretch>
        </p:blipFill>
        <p:spPr bwMode="auto">
          <a:xfrm>
            <a:off x="0" y="762000"/>
            <a:ext cx="9144000" cy="5957888"/>
          </a:xfrm>
          <a:prstGeom prst="rect">
            <a:avLst/>
          </a:prstGeom>
          <a:noFill/>
        </p:spPr>
      </p:pic>
      <p:sp>
        <p:nvSpPr>
          <p:cNvPr id="59394" name="Text Box 2"/>
          <p:cNvSpPr txBox="1">
            <a:spLocks noChangeArrowheads="1"/>
          </p:cNvSpPr>
          <p:nvPr/>
        </p:nvSpPr>
        <p:spPr bwMode="auto">
          <a:xfrm>
            <a:off x="152400" y="152400"/>
            <a:ext cx="8763000" cy="6186309"/>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III.) </a:t>
            </a:r>
            <a:r>
              <a:rPr lang="en-US" sz="4400" b="1" u="sng" dirty="0" smtClean="0">
                <a:ln>
                  <a:solidFill>
                    <a:srgbClr val="C5E379"/>
                  </a:solidFill>
                </a:ln>
                <a:solidFill>
                  <a:srgbClr val="D8ECA6"/>
                </a:solidFill>
                <a:effectLst>
                  <a:outerShdw blurRad="50800" dist="228600" dir="2700000" algn="tl" rotWithShape="0">
                    <a:prstClr val="black">
                      <a:alpha val="40000"/>
                    </a:prstClr>
                  </a:outerShdw>
                </a:effectLst>
              </a:rPr>
              <a:t>Photons</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 When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light is like a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particle.</a:t>
            </a:r>
          </a:p>
          <a:p>
            <a:pPr algn="ct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[Light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is like a particle because there are only certain amounts of energy it can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have]</a:t>
            </a:r>
          </a:p>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 </a:t>
            </a:r>
            <a:r>
              <a:rPr lang="en-US" sz="4400" b="1" u="sng" dirty="0" smtClean="0">
                <a:ln>
                  <a:solidFill>
                    <a:srgbClr val="C5E379"/>
                  </a:solidFill>
                </a:ln>
                <a:solidFill>
                  <a:srgbClr val="D8ECA6"/>
                </a:solidFill>
                <a:effectLst>
                  <a:outerShdw blurRad="50800" dist="228600" dir="2700000" algn="tl" rotWithShape="0">
                    <a:prstClr val="black">
                      <a:alpha val="40000"/>
                    </a:prstClr>
                  </a:outerShdw>
                </a:effectLst>
              </a:rPr>
              <a:t>Quantum</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 The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minimum amount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of energy light can have. </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spd="med">
    <p:wheel spokes="1"/>
    <p:sndAc>
      <p:stSnd>
        <p:snd r:embed="rId2" name="whoosh.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Text Box 3"/>
          <p:cNvSpPr txBox="1">
            <a:spLocks noChangeArrowheads="1"/>
          </p:cNvSpPr>
          <p:nvPr/>
        </p:nvSpPr>
        <p:spPr bwMode="auto">
          <a:xfrm>
            <a:off x="152400" y="1442621"/>
            <a:ext cx="8763000" cy="5262979"/>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I.) Intro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[Rutherford’s model is great for showing where the protons and neutrons in an atom are, but it did not given any information about where to find the electrons or why the negative electrons did not just get stuck to the positive nucleus.] </a:t>
            </a:r>
          </a:p>
        </p:txBody>
      </p:sp>
      <p:sp>
        <p:nvSpPr>
          <p:cNvPr id="3" name="Text Box 4"/>
          <p:cNvSpPr txBox="1">
            <a:spLocks noChangeArrowheads="1"/>
          </p:cNvSpPr>
          <p:nvPr/>
        </p:nvSpPr>
        <p:spPr bwMode="auto">
          <a:xfrm>
            <a:off x="152400" y="124361"/>
            <a:ext cx="8763000" cy="1446550"/>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400" b="1" dirty="0">
                <a:ln>
                  <a:solidFill>
                    <a:srgbClr val="C5E379"/>
                  </a:solidFill>
                </a:ln>
                <a:solidFill>
                  <a:srgbClr val="D8ECA6"/>
                </a:solidFill>
                <a:effectLst>
                  <a:outerShdw blurRad="50800" dist="228600" dir="2700000" algn="tl" rotWithShape="0">
                    <a:prstClr val="black">
                      <a:alpha val="40000"/>
                    </a:prstClr>
                  </a:outerShdw>
                </a:effectLst>
              </a:rPr>
              <a:t>Section 5.1:  Light and Quantized Energy</a:t>
            </a:r>
          </a:p>
        </p:txBody>
      </p:sp>
    </p:spTree>
  </p:cSld>
  <p:clrMapOvr>
    <a:masterClrMapping/>
  </p:clrMapOvr>
  <p:transition spd="slow">
    <p:newsflash/>
    <p:sndAc>
      <p:stSnd>
        <p:snd r:embed="rId2" name="whoosh.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2"/>
          <p:cNvSpPr txBox="1">
            <a:spLocks noChangeArrowheads="1"/>
          </p:cNvSpPr>
          <p:nvPr/>
        </p:nvSpPr>
        <p:spPr bwMode="auto">
          <a:xfrm>
            <a:off x="152400" y="152400"/>
            <a:ext cx="8763000" cy="4154984"/>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marL="495300" indent="-495300"/>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B) Planck’s Equation – Calculates the amount of energy in light; E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 h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f</a:t>
            </a:r>
          </a:p>
          <a:p>
            <a:pPr marL="495300" indent="-495300"/>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p>
          <a:p>
            <a:pPr marL="495300" indent="-495300"/>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p>
          <a:p>
            <a:pPr marL="495300" indent="-495300"/>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3" name="Rectangle 2"/>
          <p:cNvSpPr/>
          <p:nvPr/>
        </p:nvSpPr>
        <p:spPr>
          <a:xfrm>
            <a:off x="152400" y="2187714"/>
            <a:ext cx="8839200" cy="707886"/>
          </a:xfrm>
          <a:prstGeom prst="rect">
            <a:avLst/>
          </a:prstGeom>
        </p:spPr>
        <p:txBody>
          <a:bodyPr wrap="square">
            <a:spAutoFit/>
            <a:scene3d>
              <a:camera prst="orthographicFront"/>
              <a:lightRig rig="threePt" dir="t"/>
            </a:scene3d>
            <a:sp3d extrusionH="57150">
              <a:bevelT w="82550" h="38100" prst="coolSlant"/>
            </a:sp3d>
          </a:bodyPr>
          <a:lstStyle/>
          <a:p>
            <a:pPr marL="495300" indent="-495300"/>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1) E = energy</a:t>
            </a:r>
          </a:p>
        </p:txBody>
      </p:sp>
      <p:sp>
        <p:nvSpPr>
          <p:cNvPr id="4" name="Rectangle 3"/>
          <p:cNvSpPr/>
          <p:nvPr/>
        </p:nvSpPr>
        <p:spPr>
          <a:xfrm>
            <a:off x="152400" y="2721114"/>
            <a:ext cx="8839200" cy="707886"/>
          </a:xfrm>
          <a:prstGeom prst="rect">
            <a:avLst/>
          </a:prstGeom>
        </p:spPr>
        <p:txBody>
          <a:bodyPr wrap="square">
            <a:spAutoFit/>
            <a:scene3d>
              <a:camera prst="orthographicFront"/>
              <a:lightRig rig="threePt" dir="t"/>
            </a:scene3d>
            <a:sp3d extrusionH="57150">
              <a:bevelT w="82550" h="38100" prst="coolSlant"/>
            </a:sp3d>
          </a:bodyPr>
          <a:lstStyle/>
          <a:p>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a) Units = J</a:t>
            </a:r>
            <a:endParaRPr lang="en-US" sz="4000" dirty="0"/>
          </a:p>
        </p:txBody>
      </p:sp>
      <p:sp>
        <p:nvSpPr>
          <p:cNvPr id="5" name="Rectangle 4"/>
          <p:cNvSpPr/>
          <p:nvPr/>
        </p:nvSpPr>
        <p:spPr>
          <a:xfrm>
            <a:off x="152400" y="3330714"/>
            <a:ext cx="8839200" cy="707886"/>
          </a:xfrm>
          <a:prstGeom prst="rect">
            <a:avLst/>
          </a:prstGeom>
        </p:spPr>
        <p:txBody>
          <a:bodyPr wrap="square">
            <a:spAutoFit/>
            <a:scene3d>
              <a:camera prst="orthographicFront"/>
              <a:lightRig rig="threePt" dir="t"/>
            </a:scene3d>
            <a:sp3d extrusionH="57150">
              <a:bevelT w="82550" h="38100" prst="coolSlant"/>
            </a:sp3d>
          </a:bodyPr>
          <a:lstStyle/>
          <a:p>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b) J is Joules</a:t>
            </a:r>
            <a:endParaRPr lang="en-US" sz="4000" dirty="0"/>
          </a:p>
        </p:txBody>
      </p:sp>
      <p:sp>
        <p:nvSpPr>
          <p:cNvPr id="6" name="Rectangle 5"/>
          <p:cNvSpPr/>
          <p:nvPr/>
        </p:nvSpPr>
        <p:spPr>
          <a:xfrm>
            <a:off x="152400" y="3962400"/>
            <a:ext cx="8839200" cy="1323439"/>
          </a:xfrm>
          <a:prstGeom prst="rect">
            <a:avLst/>
          </a:prstGeom>
        </p:spPr>
        <p:txBody>
          <a:bodyPr wrap="square">
            <a:spAutoFit/>
            <a:scene3d>
              <a:camera prst="orthographicFront"/>
              <a:lightRig rig="threePt" dir="t"/>
            </a:scene3d>
            <a:sp3d extrusionH="57150">
              <a:bevelT w="82550" h="38100" prst="coolSlant"/>
            </a:sp3d>
          </a:bodyPr>
          <a:lstStyle/>
          <a:p>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2) h = Planck’s Constant = 			6.626 x 10</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-34</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Js</a:t>
            </a:r>
            <a:endParaRPr lang="en-US" sz="4000" dirty="0"/>
          </a:p>
        </p:txBody>
      </p:sp>
      <p:sp>
        <p:nvSpPr>
          <p:cNvPr id="7" name="Rectangle 6"/>
          <p:cNvSpPr/>
          <p:nvPr/>
        </p:nvSpPr>
        <p:spPr>
          <a:xfrm>
            <a:off x="152400" y="5181600"/>
            <a:ext cx="8839200" cy="1323439"/>
          </a:xfrm>
          <a:prstGeom prst="rect">
            <a:avLst/>
          </a:prstGeom>
        </p:spPr>
        <p:txBody>
          <a:bodyPr wrap="square">
            <a:spAutoFit/>
            <a:scene3d>
              <a:camera prst="orthographicFront"/>
              <a:lightRig rig="threePt" dir="t"/>
            </a:scene3d>
            <a:sp3d extrusionH="57150">
              <a:bevelT w="82550" h="38100" prst="coolSlant"/>
            </a:sp3d>
          </a:bodyPr>
          <a:lstStyle/>
          <a:p>
            <a:pPr marL="495300" lvl="0" indent="-495300"/>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3) f = frequency 						(Units = Hz = 1/s)  </a:t>
            </a: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lide(fromBottom)">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slide(fromBottom)">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slide(fromBottom)">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304800" y="1447800"/>
            <a:ext cx="8991600" cy="4114800"/>
            <a:chOff x="304800" y="1447800"/>
            <a:chExt cx="8991600" cy="4114800"/>
          </a:xfrm>
        </p:grpSpPr>
        <p:sp>
          <p:nvSpPr>
            <p:cNvPr id="4" name="Rounded Rectangle 3"/>
            <p:cNvSpPr/>
            <p:nvPr/>
          </p:nvSpPr>
          <p:spPr bwMode="auto">
            <a:xfrm>
              <a:off x="304800" y="1447800"/>
              <a:ext cx="8686800" cy="41148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66562" name="Text Box 2"/>
            <p:cNvSpPr txBox="1">
              <a:spLocks noChangeArrowheads="1"/>
            </p:cNvSpPr>
            <p:nvPr/>
          </p:nvSpPr>
          <p:spPr bwMode="auto">
            <a:xfrm>
              <a:off x="533400" y="1524000"/>
              <a:ext cx="8763000" cy="707886"/>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E = h f								</a:t>
              </a: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p:txBody>
        </p:sp>
      </p:grpSp>
      <p:sp>
        <p:nvSpPr>
          <p:cNvPr id="3" name="Rectangle 2"/>
          <p:cNvSpPr/>
          <p:nvPr/>
        </p:nvSpPr>
        <p:spPr>
          <a:xfrm>
            <a:off x="0" y="3581400"/>
            <a:ext cx="9144000" cy="1631216"/>
          </a:xfrm>
          <a:prstGeom prst="rect">
            <a:avLst/>
          </a:prstGeom>
        </p:spPr>
        <p:txBody>
          <a:bodyPr wrap="square">
            <a:spAutoFit/>
            <a:scene3d>
              <a:camera prst="orthographicFront"/>
              <a:lightRig rig="threePt" dir="t"/>
            </a:scene3d>
            <a:sp3d extrusionH="57150">
              <a:bevelT w="82550" h="38100" prst="coolSlant"/>
            </a:sp3d>
          </a:bodyPr>
          <a:lstStyle/>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E = (6.626 x 10</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-34</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Js)(7.5 x 10</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14</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1/s)</a:t>
            </a:r>
          </a:p>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E = 4.97 x 10</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-19</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J </a:t>
            </a: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p:txBody>
      </p:sp>
      <p:grpSp>
        <p:nvGrpSpPr>
          <p:cNvPr id="8" name="Group 7"/>
          <p:cNvGrpSpPr/>
          <p:nvPr/>
        </p:nvGrpSpPr>
        <p:grpSpPr>
          <a:xfrm>
            <a:off x="1066800" y="2209800"/>
            <a:ext cx="8077200" cy="1323439"/>
            <a:chOff x="1066800" y="2209800"/>
            <a:chExt cx="8077200" cy="1323439"/>
          </a:xfrm>
        </p:grpSpPr>
        <p:sp>
          <p:nvSpPr>
            <p:cNvPr id="5" name="Rounded Rectangle 4"/>
            <p:cNvSpPr/>
            <p:nvPr/>
          </p:nvSpPr>
          <p:spPr bwMode="auto">
            <a:xfrm>
              <a:off x="1066800" y="2209800"/>
              <a:ext cx="8001000" cy="12954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6" name="Rectangle 5"/>
            <p:cNvSpPr/>
            <p:nvPr/>
          </p:nvSpPr>
          <p:spPr>
            <a:xfrm>
              <a:off x="1219200" y="2209800"/>
              <a:ext cx="7924800" cy="1323439"/>
            </a:xfrm>
            <a:prstGeom prst="rect">
              <a:avLst/>
            </a:prstGeom>
          </p:spPr>
          <p:txBody>
            <a:bodyPr wrap="square">
              <a:spAutoFit/>
              <a:scene3d>
                <a:camera prst="orthographicFront"/>
                <a:lightRig rig="threePt" dir="t"/>
              </a:scene3d>
              <a:sp3d extrusionH="57150">
                <a:bevelT w="82550" h="38100" prst="coolSlant"/>
              </a:sp3d>
            </a:bodyPr>
            <a:lstStyle/>
            <a:p>
              <a:pPr lvl="0">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h = 6.626 x 10</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-34</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Js				  f = 7.5 x 10</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14</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1/s (from earlier)</a:t>
              </a: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p:txBody>
        </p:sp>
      </p:grpSp>
      <p:sp>
        <p:nvSpPr>
          <p:cNvPr id="9" name="Rectangle 8"/>
          <p:cNvSpPr/>
          <p:nvPr/>
        </p:nvSpPr>
        <p:spPr>
          <a:xfrm>
            <a:off x="152400" y="435114"/>
            <a:ext cx="8839200" cy="707886"/>
          </a:xfrm>
          <a:prstGeom prst="rect">
            <a:avLst/>
          </a:prstGeom>
        </p:spPr>
        <p:txBody>
          <a:bodyPr wrap="square">
            <a:spAutoFit/>
            <a:scene3d>
              <a:camera prst="orthographicFront"/>
              <a:lightRig rig="threePt" dir="t"/>
            </a:scene3d>
            <a:sp3d extrusionH="57150">
              <a:bevelT w="82550" h="38100" prst="coolSlant"/>
            </a:sp3d>
          </a:bodyPr>
          <a:lstStyle/>
          <a:p>
            <a:pPr lvl="0">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What is the energy of violet light ?</a:t>
            </a: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circle/>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2"/>
          <p:cNvSpPr txBox="1">
            <a:spLocks noChangeArrowheads="1"/>
          </p:cNvSpPr>
          <p:nvPr/>
        </p:nvSpPr>
        <p:spPr bwMode="auto">
          <a:xfrm>
            <a:off x="152400" y="152400"/>
            <a:ext cx="8763000" cy="4493538"/>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[Once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the minimum amount of energy is calculated, the actual energy can be a multiple of the quantum amount. (1 x E, or 2 x E, or 3 x E, etc</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a:t>
            </a:r>
          </a:p>
          <a:p>
            <a:pPr>
              <a:spcBef>
                <a:spcPct val="50000"/>
              </a:spcBef>
            </a:pP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bwMode="auto">
          <a:xfrm>
            <a:off x="152400" y="838200"/>
            <a:ext cx="8686800" cy="28194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8" name="Rounded Rectangle 7"/>
          <p:cNvSpPr/>
          <p:nvPr/>
        </p:nvSpPr>
        <p:spPr bwMode="auto">
          <a:xfrm>
            <a:off x="2362200" y="2819400"/>
            <a:ext cx="6324600" cy="10668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65538" name="Text Box 2"/>
          <p:cNvSpPr txBox="1">
            <a:spLocks noChangeArrowheads="1"/>
          </p:cNvSpPr>
          <p:nvPr/>
        </p:nvSpPr>
        <p:spPr bwMode="auto">
          <a:xfrm>
            <a:off x="152400" y="152400"/>
            <a:ext cx="8763000" cy="4401205"/>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Don’t forget how to convert!	</a:t>
            </a:r>
          </a:p>
          <a:p>
            <a:pPr>
              <a:spcBef>
                <a:spcPct val="50000"/>
              </a:spcBef>
            </a:pPr>
            <a:r>
              <a:rPr lang="en-US" sz="3400" b="1" dirty="0" smtClean="0">
                <a:ln>
                  <a:solidFill>
                    <a:srgbClr val="C5E379"/>
                  </a:solidFill>
                </a:ln>
                <a:solidFill>
                  <a:srgbClr val="D8ECA6"/>
                </a:solidFill>
                <a:effectLst>
                  <a:outerShdw blurRad="50800" dist="228600" dir="2700000" algn="tl" rotWithShape="0">
                    <a:prstClr val="black">
                      <a:alpha val="40000"/>
                    </a:prstClr>
                  </a:outerShdw>
                </a:effectLst>
              </a:rPr>
              <a:t>8.2 nm = ____ m?						    8.2 nm  1 m		          = .0000000082 m	      1000000000 nm </a:t>
            </a:r>
          </a:p>
          <a:p>
            <a:pPr>
              <a:spcBef>
                <a:spcPct val="50000"/>
              </a:spcBef>
            </a:pPr>
            <a:r>
              <a:rPr lang="en-US" sz="3400" b="1" dirty="0" smtClean="0">
                <a:ln>
                  <a:solidFill>
                    <a:srgbClr val="C5E379"/>
                  </a:solidFill>
                </a:ln>
                <a:solidFill>
                  <a:srgbClr val="D8ECA6"/>
                </a:solidFill>
                <a:effectLst>
                  <a:outerShdw blurRad="50800" dist="228600" dir="2700000" algn="tl" rotWithShape="0">
                    <a:prstClr val="black">
                      <a:alpha val="40000"/>
                    </a:prstClr>
                  </a:outerShdw>
                </a:effectLst>
              </a:rPr>
              <a:t>                     = 8.2 x 10</a:t>
            </a:r>
            <a:r>
              <a:rPr lang="en-US" sz="3400" b="1" baseline="30000" dirty="0" smtClean="0">
                <a:ln>
                  <a:solidFill>
                    <a:srgbClr val="C5E379"/>
                  </a:solidFill>
                </a:ln>
                <a:solidFill>
                  <a:srgbClr val="D8ECA6"/>
                </a:solidFill>
                <a:effectLst>
                  <a:outerShdw blurRad="50800" dist="228600" dir="2700000" algn="tl" rotWithShape="0">
                    <a:prstClr val="black">
                      <a:alpha val="40000"/>
                    </a:prstClr>
                  </a:outerShdw>
                </a:effectLst>
              </a:rPr>
              <a:t>-9</a:t>
            </a:r>
            <a:r>
              <a:rPr lang="en-US" sz="3400" b="1" dirty="0" smtClean="0">
                <a:ln>
                  <a:solidFill>
                    <a:srgbClr val="C5E379"/>
                  </a:solidFill>
                </a:ln>
                <a:solidFill>
                  <a:srgbClr val="D8ECA6"/>
                </a:solidFill>
                <a:effectLst>
                  <a:outerShdw blurRad="50800" dist="228600" dir="2700000" algn="tl" rotWithShape="0">
                    <a:prstClr val="black">
                      <a:alpha val="40000"/>
                    </a:prstClr>
                  </a:outerShdw>
                </a:effectLst>
              </a:rPr>
              <a:t> m</a:t>
            </a:r>
          </a:p>
          <a:p>
            <a:pPr>
              <a:spcBef>
                <a:spcPct val="50000"/>
              </a:spcBef>
            </a:pP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cxnSp>
        <p:nvCxnSpPr>
          <p:cNvPr id="4" name="Straight Connector 3"/>
          <p:cNvCxnSpPr/>
          <p:nvPr/>
        </p:nvCxnSpPr>
        <p:spPr bwMode="auto">
          <a:xfrm>
            <a:off x="228600" y="2133600"/>
            <a:ext cx="4800600"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 name="Straight Connector 5"/>
          <p:cNvCxnSpPr/>
          <p:nvPr/>
        </p:nvCxnSpPr>
        <p:spPr bwMode="auto">
          <a:xfrm rot="5400000">
            <a:off x="1333500" y="2247900"/>
            <a:ext cx="838200"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Box 2"/>
          <p:cNvSpPr txBox="1">
            <a:spLocks noChangeArrowheads="1"/>
          </p:cNvSpPr>
          <p:nvPr/>
        </p:nvSpPr>
        <p:spPr bwMode="auto">
          <a:xfrm>
            <a:off x="152400" y="152400"/>
            <a:ext cx="8763000" cy="1446550"/>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400" b="1" dirty="0">
                <a:ln>
                  <a:solidFill>
                    <a:srgbClr val="C5E379"/>
                  </a:solidFill>
                </a:ln>
                <a:solidFill>
                  <a:srgbClr val="D8ECA6"/>
                </a:solidFill>
                <a:effectLst>
                  <a:outerShdw blurRad="50800" dist="228600" dir="2700000" algn="tl" rotWithShape="0">
                    <a:prstClr val="black">
                      <a:alpha val="40000"/>
                    </a:prstClr>
                  </a:outerShdw>
                </a:effectLst>
              </a:rPr>
              <a:t>Section 5.2 Quantum Theory and the Atom</a:t>
            </a:r>
          </a:p>
        </p:txBody>
      </p:sp>
      <p:sp>
        <p:nvSpPr>
          <p:cNvPr id="3" name="Rectangle 2"/>
          <p:cNvSpPr/>
          <p:nvPr/>
        </p:nvSpPr>
        <p:spPr>
          <a:xfrm>
            <a:off x="0" y="1600200"/>
            <a:ext cx="9144000" cy="3785652"/>
          </a:xfrm>
          <a:prstGeom prst="rect">
            <a:avLst/>
          </a:prstGeom>
        </p:spPr>
        <p:txBody>
          <a:bodyPr wrap="square">
            <a:spAutoFit/>
            <a:scene3d>
              <a:camera prst="orthographicFront"/>
              <a:lightRig rig="threePt" dir="t"/>
            </a:scene3d>
            <a:sp3d extrusionH="57150">
              <a:bevelT w="82550" h="38100" prst="coolSlant"/>
            </a:sp3d>
          </a:bodyPr>
          <a:lstStyle/>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I.) Electron Energy Levels</a:t>
            </a:r>
          </a:p>
          <a:p>
            <a:pPr algn="ct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[Since light can be a wave and a particle, so can electrons]</a:t>
            </a:r>
          </a:p>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A) Electrons can only be found 	in certain energy levels</a:t>
            </a: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strips/>
    <p:sndAc>
      <p:stSnd>
        <p:snd r:embed="rId2" name="whoosh.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ext Box 2"/>
          <p:cNvSpPr txBox="1">
            <a:spLocks noChangeArrowheads="1"/>
          </p:cNvSpPr>
          <p:nvPr/>
        </p:nvSpPr>
        <p:spPr bwMode="auto">
          <a:xfrm>
            <a:off x="152400" y="152400"/>
            <a:ext cx="8763000" cy="347787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lgn="ct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[Like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going up a ladder, the electron cannot go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up or down an energy level part way.  The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more energy it has the higher the energy level it can be in</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69635" name="AutoShape 3"/>
          <p:cNvSpPr>
            <a:spLocks noChangeArrowheads="1"/>
          </p:cNvSpPr>
          <p:nvPr/>
        </p:nvSpPr>
        <p:spPr bwMode="auto">
          <a:xfrm>
            <a:off x="2286000" y="4800600"/>
            <a:ext cx="4114800" cy="4114800"/>
          </a:xfrm>
          <a:custGeom>
            <a:avLst/>
            <a:gdLst>
              <a:gd name="G0" fmla="+- 5542 0 0"/>
              <a:gd name="G1" fmla="+- -11751087 0 0"/>
              <a:gd name="G2" fmla="+- 0 0 -11751087"/>
              <a:gd name="T0" fmla="*/ 0 256 1"/>
              <a:gd name="T1" fmla="*/ 180 256 1"/>
              <a:gd name="G3" fmla="+- -11751087 T0 T1"/>
              <a:gd name="T2" fmla="*/ 0 256 1"/>
              <a:gd name="T3" fmla="*/ 90 256 1"/>
              <a:gd name="G4" fmla="+- -11751087 T2 T3"/>
              <a:gd name="G5" fmla="*/ G4 2 1"/>
              <a:gd name="T4" fmla="*/ 90 256 1"/>
              <a:gd name="T5" fmla="*/ 0 256 1"/>
              <a:gd name="G6" fmla="+- -11751087 T4 T5"/>
              <a:gd name="G7" fmla="*/ G6 2 1"/>
              <a:gd name="G8" fmla="abs -11751087"/>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542"/>
              <a:gd name="G18" fmla="*/ 5542 1 2"/>
              <a:gd name="G19" fmla="+- G18 5400 0"/>
              <a:gd name="G20" fmla="cos G19 -11751087"/>
              <a:gd name="G21" fmla="sin G19 -11751087"/>
              <a:gd name="G22" fmla="+- G20 10800 0"/>
              <a:gd name="G23" fmla="+- G21 10800 0"/>
              <a:gd name="G24" fmla="+- 10800 0 G20"/>
              <a:gd name="G25" fmla="+- 5542 10800 0"/>
              <a:gd name="G26" fmla="?: G9 G17 G25"/>
              <a:gd name="G27" fmla="?: G9 0 21600"/>
              <a:gd name="G28" fmla="cos 10800 -11751087"/>
              <a:gd name="G29" fmla="sin 10800 -11751087"/>
              <a:gd name="G30" fmla="sin 5542 -11751087"/>
              <a:gd name="G31" fmla="+- G28 10800 0"/>
              <a:gd name="G32" fmla="+- G29 10800 0"/>
              <a:gd name="G33" fmla="+- G30 10800 0"/>
              <a:gd name="G34" fmla="?: G4 0 G31"/>
              <a:gd name="G35" fmla="?: -11751087 G34 0"/>
              <a:gd name="G36" fmla="?: G6 G35 G31"/>
              <a:gd name="G37" fmla="+- 21600 0 G36"/>
              <a:gd name="G38" fmla="?: G4 0 G33"/>
              <a:gd name="G39" fmla="?: -11751087 G38 G32"/>
              <a:gd name="G40" fmla="?: G6 G39 0"/>
              <a:gd name="G41" fmla="?: G4 G32 21600"/>
              <a:gd name="G42" fmla="?: G6 G41 G33"/>
              <a:gd name="T12" fmla="*/ 10800 w 21600"/>
              <a:gd name="T13" fmla="*/ 0 h 21600"/>
              <a:gd name="T14" fmla="*/ 2629 w 21600"/>
              <a:gd name="T15" fmla="*/ 10701 h 21600"/>
              <a:gd name="T16" fmla="*/ 10800 w 21600"/>
              <a:gd name="T17" fmla="*/ 5258 h 21600"/>
              <a:gd name="T18" fmla="*/ 18971 w 21600"/>
              <a:gd name="T19" fmla="*/ 10701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258" y="10733"/>
                </a:moveTo>
                <a:cubicBezTo>
                  <a:pt x="5295" y="7698"/>
                  <a:pt x="7765" y="5257"/>
                  <a:pt x="10800" y="5258"/>
                </a:cubicBezTo>
                <a:cubicBezTo>
                  <a:pt x="13834" y="5258"/>
                  <a:pt x="16304" y="7698"/>
                  <a:pt x="16341" y="10733"/>
                </a:cubicBezTo>
                <a:lnTo>
                  <a:pt x="21599" y="10669"/>
                </a:lnTo>
                <a:cubicBezTo>
                  <a:pt x="21527" y="4756"/>
                  <a:pt x="16713" y="-1"/>
                  <a:pt x="10799" y="0"/>
                </a:cubicBezTo>
                <a:cubicBezTo>
                  <a:pt x="4886" y="0"/>
                  <a:pt x="72" y="4756"/>
                  <a:pt x="0" y="10669"/>
                </a:cubicBezTo>
                <a:close/>
              </a:path>
            </a:pathLst>
          </a:custGeom>
          <a:noFill/>
          <a:ln w="76200">
            <a:solidFill>
              <a:schemeClr val="tx1"/>
            </a:solidFill>
            <a:miter lim="800000"/>
            <a:headEnd/>
            <a:tailEnd/>
          </a:ln>
          <a:effectLst/>
        </p:spPr>
        <p:txBody>
          <a:bodyPr wrap="none" anchor="ctr"/>
          <a:lstStyle/>
          <a:p>
            <a:endParaRPr lang="en-US"/>
          </a:p>
        </p:txBody>
      </p:sp>
      <p:sp>
        <p:nvSpPr>
          <p:cNvPr id="69636" name="AutoShape 4"/>
          <p:cNvSpPr>
            <a:spLocks noChangeArrowheads="1"/>
          </p:cNvSpPr>
          <p:nvPr/>
        </p:nvSpPr>
        <p:spPr bwMode="auto">
          <a:xfrm>
            <a:off x="1219200" y="4038600"/>
            <a:ext cx="6172200" cy="5524500"/>
          </a:xfrm>
          <a:custGeom>
            <a:avLst/>
            <a:gdLst>
              <a:gd name="G0" fmla="+- 3683 0 0"/>
              <a:gd name="G1" fmla="+- 11744487 0 0"/>
              <a:gd name="G2" fmla="+- 0 0 11744487"/>
              <a:gd name="T0" fmla="*/ 0 256 1"/>
              <a:gd name="T1" fmla="*/ 180 256 1"/>
              <a:gd name="G3" fmla="+- 11744487 T0 T1"/>
              <a:gd name="T2" fmla="*/ 0 256 1"/>
              <a:gd name="T3" fmla="*/ 90 256 1"/>
              <a:gd name="G4" fmla="+- 11744487 T2 T3"/>
              <a:gd name="G5" fmla="*/ G4 2 1"/>
              <a:gd name="T4" fmla="*/ 90 256 1"/>
              <a:gd name="T5" fmla="*/ 0 256 1"/>
              <a:gd name="G6" fmla="+- 11744487 T4 T5"/>
              <a:gd name="G7" fmla="*/ G6 2 1"/>
              <a:gd name="G8" fmla="abs 11744487"/>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3683"/>
              <a:gd name="G18" fmla="*/ 3683 1 2"/>
              <a:gd name="G19" fmla="+- G18 5400 0"/>
              <a:gd name="G20" fmla="cos G19 11744487"/>
              <a:gd name="G21" fmla="sin G19 11744487"/>
              <a:gd name="G22" fmla="+- G20 10800 0"/>
              <a:gd name="G23" fmla="+- G21 10800 0"/>
              <a:gd name="G24" fmla="+- 10800 0 G20"/>
              <a:gd name="G25" fmla="+- 3683 10800 0"/>
              <a:gd name="G26" fmla="?: G9 G17 G25"/>
              <a:gd name="G27" fmla="?: G9 0 21600"/>
              <a:gd name="G28" fmla="cos 10800 11744487"/>
              <a:gd name="G29" fmla="sin 10800 11744487"/>
              <a:gd name="G30" fmla="sin 3683 11744487"/>
              <a:gd name="G31" fmla="+- G28 10800 0"/>
              <a:gd name="G32" fmla="+- G29 10800 0"/>
              <a:gd name="G33" fmla="+- G30 10800 0"/>
              <a:gd name="G34" fmla="?: G4 0 G31"/>
              <a:gd name="G35" fmla="?: 11744487 G34 0"/>
              <a:gd name="G36" fmla="?: G6 G35 G31"/>
              <a:gd name="G37" fmla="+- 21600 0 G36"/>
              <a:gd name="G38" fmla="?: G4 0 G33"/>
              <a:gd name="G39" fmla="?: 11744487 G38 G32"/>
              <a:gd name="G40" fmla="?: G6 G39 0"/>
              <a:gd name="G41" fmla="?: G4 G32 21600"/>
              <a:gd name="G42" fmla="?: G6 G41 G33"/>
              <a:gd name="T12" fmla="*/ 10800 w 21600"/>
              <a:gd name="T13" fmla="*/ 0 h 21600"/>
              <a:gd name="T14" fmla="*/ 3558 w 21600"/>
              <a:gd name="T15" fmla="*/ 10900 h 21600"/>
              <a:gd name="T16" fmla="*/ 10800 w 21600"/>
              <a:gd name="T17" fmla="*/ 7117 h 21600"/>
              <a:gd name="T18" fmla="*/ 18042 w 21600"/>
              <a:gd name="T19" fmla="*/ 109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7117" y="10850"/>
                </a:moveTo>
                <a:cubicBezTo>
                  <a:pt x="7117" y="10833"/>
                  <a:pt x="7117" y="10816"/>
                  <a:pt x="7117" y="10800"/>
                </a:cubicBezTo>
                <a:cubicBezTo>
                  <a:pt x="7117" y="8765"/>
                  <a:pt x="8765" y="7117"/>
                  <a:pt x="10800" y="7117"/>
                </a:cubicBezTo>
                <a:cubicBezTo>
                  <a:pt x="12834" y="7117"/>
                  <a:pt x="14483" y="8765"/>
                  <a:pt x="14483" y="10800"/>
                </a:cubicBezTo>
                <a:cubicBezTo>
                  <a:pt x="14483" y="10816"/>
                  <a:pt x="14482" y="10833"/>
                  <a:pt x="14482" y="10850"/>
                </a:cubicBezTo>
                <a:lnTo>
                  <a:pt x="21598" y="10949"/>
                </a:lnTo>
                <a:cubicBezTo>
                  <a:pt x="21599" y="10899"/>
                  <a:pt x="21600" y="10849"/>
                  <a:pt x="21600" y="10800"/>
                </a:cubicBezTo>
                <a:cubicBezTo>
                  <a:pt x="21600" y="4835"/>
                  <a:pt x="16764" y="0"/>
                  <a:pt x="10800" y="0"/>
                </a:cubicBezTo>
                <a:cubicBezTo>
                  <a:pt x="4835" y="0"/>
                  <a:pt x="0" y="4835"/>
                  <a:pt x="0" y="10800"/>
                </a:cubicBezTo>
                <a:cubicBezTo>
                  <a:pt x="-1" y="10849"/>
                  <a:pt x="0" y="10899"/>
                  <a:pt x="1" y="10949"/>
                </a:cubicBezTo>
                <a:close/>
              </a:path>
            </a:pathLst>
          </a:custGeom>
          <a:noFill/>
          <a:ln w="57150">
            <a:solidFill>
              <a:schemeClr val="tx1"/>
            </a:solidFill>
            <a:miter lim="800000"/>
            <a:headEnd/>
            <a:tailEnd/>
          </a:ln>
          <a:effectLst/>
        </p:spPr>
        <p:txBody>
          <a:bodyPr wrap="none" anchor="ctr"/>
          <a:lstStyle/>
          <a:p>
            <a:endParaRPr lang="en-US"/>
          </a:p>
        </p:txBody>
      </p:sp>
      <p:sp>
        <p:nvSpPr>
          <p:cNvPr id="69637" name="Text Box 5"/>
          <p:cNvSpPr txBox="1">
            <a:spLocks noChangeArrowheads="1"/>
          </p:cNvSpPr>
          <p:nvPr/>
        </p:nvSpPr>
        <p:spPr bwMode="auto">
          <a:xfrm>
            <a:off x="4038600" y="5029200"/>
            <a:ext cx="611188" cy="1555750"/>
          </a:xfrm>
          <a:prstGeom prst="rect">
            <a:avLst/>
          </a:prstGeom>
          <a:noFill/>
          <a:ln w="9525">
            <a:noFill/>
            <a:miter lim="800000"/>
            <a:headEnd/>
            <a:tailEnd/>
          </a:ln>
          <a:effectLst/>
        </p:spPr>
        <p:txBody>
          <a:bodyPr wrap="none">
            <a:spAutoFit/>
          </a:bodyPr>
          <a:lstStyle/>
          <a:p>
            <a:r>
              <a:rPr lang="en-US" sz="9600">
                <a:solidFill>
                  <a:srgbClr val="95E3FF"/>
                </a:solidFill>
                <a:cs typeface="Arial" charset="0"/>
              </a:rPr>
              <a:t>•</a:t>
            </a:r>
          </a:p>
        </p:txBody>
      </p:sp>
      <p:sp>
        <p:nvSpPr>
          <p:cNvPr id="69638" name="Line 6"/>
          <p:cNvSpPr>
            <a:spLocks noChangeShapeType="1"/>
          </p:cNvSpPr>
          <p:nvPr/>
        </p:nvSpPr>
        <p:spPr bwMode="auto">
          <a:xfrm flipV="1">
            <a:off x="4267200" y="4800600"/>
            <a:ext cx="0" cy="914400"/>
          </a:xfrm>
          <a:prstGeom prst="line">
            <a:avLst/>
          </a:prstGeom>
          <a:noFill/>
          <a:ln w="57150">
            <a:solidFill>
              <a:srgbClr val="FFFFCC"/>
            </a:solidFill>
            <a:round/>
            <a:headEnd/>
            <a:tailEnd type="triangle" w="med" len="med"/>
          </a:ln>
          <a:effectLst/>
        </p:spPr>
        <p:txBody>
          <a:bodyPr/>
          <a:lstStyle/>
          <a:p>
            <a:endParaRPr lang="en-US"/>
          </a:p>
        </p:txBody>
      </p:sp>
      <p:sp>
        <p:nvSpPr>
          <p:cNvPr id="69639" name="Line 7"/>
          <p:cNvSpPr>
            <a:spLocks noChangeShapeType="1"/>
          </p:cNvSpPr>
          <p:nvPr/>
        </p:nvSpPr>
        <p:spPr bwMode="auto">
          <a:xfrm flipV="1">
            <a:off x="4343400" y="4038600"/>
            <a:ext cx="0" cy="1676400"/>
          </a:xfrm>
          <a:prstGeom prst="line">
            <a:avLst/>
          </a:prstGeom>
          <a:noFill/>
          <a:ln w="57150">
            <a:solidFill>
              <a:srgbClr val="99FFCC"/>
            </a:solidFill>
            <a:round/>
            <a:headEnd/>
            <a:tailEnd type="triangle" w="med" len="med"/>
          </a:ln>
          <a:effectLst/>
        </p:spPr>
        <p:txBody>
          <a:bodyPr/>
          <a:lstStyle/>
          <a:p>
            <a:endParaRPr lang="en-US"/>
          </a:p>
        </p:txBody>
      </p:sp>
      <p:sp>
        <p:nvSpPr>
          <p:cNvPr id="69640" name="Line 8"/>
          <p:cNvSpPr>
            <a:spLocks noChangeShapeType="1"/>
          </p:cNvSpPr>
          <p:nvPr/>
        </p:nvSpPr>
        <p:spPr bwMode="auto">
          <a:xfrm flipV="1">
            <a:off x="4495800" y="5334000"/>
            <a:ext cx="76200" cy="381000"/>
          </a:xfrm>
          <a:prstGeom prst="line">
            <a:avLst/>
          </a:prstGeom>
          <a:noFill/>
          <a:ln w="57150">
            <a:solidFill>
              <a:srgbClr val="FFCCCC"/>
            </a:solidFill>
            <a:round/>
            <a:headEnd/>
            <a:tailEnd type="triangle" w="med" len="med"/>
          </a:ln>
          <a:effectLst/>
        </p:spPr>
        <p:txBody>
          <a:bodyPr/>
          <a:lstStyle/>
          <a:p>
            <a:endParaRPr lang="en-US"/>
          </a:p>
        </p:txBody>
      </p:sp>
      <p:sp>
        <p:nvSpPr>
          <p:cNvPr id="69641" name="Line 9"/>
          <p:cNvSpPr>
            <a:spLocks noChangeShapeType="1"/>
          </p:cNvSpPr>
          <p:nvPr/>
        </p:nvSpPr>
        <p:spPr bwMode="auto">
          <a:xfrm flipH="1">
            <a:off x="4343400" y="5486400"/>
            <a:ext cx="381000" cy="152400"/>
          </a:xfrm>
          <a:prstGeom prst="line">
            <a:avLst/>
          </a:prstGeom>
          <a:noFill/>
          <a:ln w="28575">
            <a:solidFill>
              <a:schemeClr val="tx1"/>
            </a:solidFill>
            <a:round/>
            <a:headEnd/>
            <a:tailEnd/>
          </a:ln>
          <a:effectLst/>
        </p:spPr>
        <p:txBody>
          <a:bodyPr/>
          <a:lstStyle/>
          <a:p>
            <a:endParaRPr lang="en-US"/>
          </a:p>
        </p:txBody>
      </p:sp>
      <p:sp>
        <p:nvSpPr>
          <p:cNvPr id="69642" name="Line 10"/>
          <p:cNvSpPr>
            <a:spLocks noChangeShapeType="1"/>
          </p:cNvSpPr>
          <p:nvPr/>
        </p:nvSpPr>
        <p:spPr bwMode="auto">
          <a:xfrm>
            <a:off x="4419600" y="5410200"/>
            <a:ext cx="228600" cy="304800"/>
          </a:xfrm>
          <a:prstGeom prst="line">
            <a:avLst/>
          </a:prstGeom>
          <a:noFill/>
          <a:ln w="28575">
            <a:solidFill>
              <a:schemeClr val="tx1"/>
            </a:solidFill>
            <a:round/>
            <a:headEnd/>
            <a:tailEnd/>
          </a:ln>
          <a:effectLst/>
        </p:spPr>
        <p:txBody>
          <a:bodyPr/>
          <a:lstStyle/>
          <a:p>
            <a:endParaRPr lang="en-US"/>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 Box 2"/>
          <p:cNvSpPr txBox="1">
            <a:spLocks noChangeArrowheads="1"/>
          </p:cNvSpPr>
          <p:nvPr/>
        </p:nvSpPr>
        <p:spPr bwMode="auto">
          <a:xfrm>
            <a:off x="152400" y="152400"/>
            <a:ext cx="8763000" cy="5078313"/>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lgn="ct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a:t>
            </a:r>
            <a:r>
              <a:rPr lang="en-US" sz="4000" b="1" dirty="0" err="1" smtClean="0">
                <a:ln>
                  <a:solidFill>
                    <a:srgbClr val="C5E379"/>
                  </a:solidFill>
                </a:ln>
                <a:solidFill>
                  <a:srgbClr val="D8ECA6"/>
                </a:solidFill>
                <a:effectLst>
                  <a:outerShdw blurRad="50800" dist="228600" dir="2700000" algn="tl" rotWithShape="0">
                    <a:prstClr val="black">
                      <a:alpha val="40000"/>
                    </a:prstClr>
                  </a:outerShdw>
                </a:effectLst>
              </a:rPr>
              <a:t>Niels</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Bohr used this to explain why hydrogen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(with just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1 electron) would give several lines in the emission spectrum</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The electrons would give off different lines for the different energy levels, and they’re different colors because they have different energies.</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pic>
        <p:nvPicPr>
          <p:cNvPr id="3" name="Picture 4" descr="spectra"/>
          <p:cNvPicPr>
            <a:picLocks noChangeAspect="1" noChangeArrowheads="1"/>
          </p:cNvPicPr>
          <p:nvPr/>
        </p:nvPicPr>
        <p:blipFill>
          <a:blip r:embed="rId3" cstate="print"/>
          <a:srcRect/>
          <a:stretch>
            <a:fillRect/>
          </a:stretch>
        </p:blipFill>
        <p:spPr bwMode="auto">
          <a:xfrm>
            <a:off x="762000" y="4953000"/>
            <a:ext cx="7696200" cy="1905000"/>
          </a:xfrm>
          <a:prstGeom prst="rect">
            <a:avLst/>
          </a:prstGeom>
          <a:noFill/>
        </p:spPr>
      </p:pic>
      <p:sp>
        <p:nvSpPr>
          <p:cNvPr id="4" name="Rectangle 3"/>
          <p:cNvSpPr/>
          <p:nvPr/>
        </p:nvSpPr>
        <p:spPr bwMode="auto">
          <a:xfrm>
            <a:off x="643053" y="6019800"/>
            <a:ext cx="7924800" cy="945996"/>
          </a:xfrm>
          <a:prstGeom prst="rect">
            <a:avLst/>
          </a:prstGeom>
          <a:ln>
            <a:headEnd type="none" w="med" len="med"/>
            <a:tailEnd type="none" w="med" len="med"/>
          </a:ln>
          <a:scene3d>
            <a:camera prst="perspectiveRelaxed"/>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5" name="Picture 5" descr="j0211963"/>
          <p:cNvPicPr>
            <a:picLocks noChangeAspect="1" noChangeArrowheads="1"/>
          </p:cNvPicPr>
          <p:nvPr/>
        </p:nvPicPr>
        <p:blipFill>
          <a:blip r:embed="rId3" cstate="print"/>
          <a:srcRect/>
          <a:stretch>
            <a:fillRect/>
          </a:stretch>
        </p:blipFill>
        <p:spPr bwMode="auto">
          <a:xfrm>
            <a:off x="5029200" y="3479800"/>
            <a:ext cx="3810000" cy="3378200"/>
          </a:xfrm>
          <a:prstGeom prst="rect">
            <a:avLst/>
          </a:prstGeom>
          <a:noFill/>
        </p:spPr>
      </p:pic>
      <p:sp>
        <p:nvSpPr>
          <p:cNvPr id="71682" name="Text Box 2"/>
          <p:cNvSpPr txBox="1">
            <a:spLocks noChangeArrowheads="1"/>
          </p:cNvSpPr>
          <p:nvPr/>
        </p:nvSpPr>
        <p:spPr bwMode="auto">
          <a:xfrm>
            <a:off x="152400" y="152400"/>
            <a:ext cx="8763000" cy="4955203"/>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400" b="1" dirty="0">
                <a:ln>
                  <a:solidFill>
                    <a:srgbClr val="C5E379"/>
                  </a:solidFill>
                </a:ln>
                <a:solidFill>
                  <a:srgbClr val="D8ECA6"/>
                </a:solidFill>
                <a:effectLst>
                  <a:outerShdw blurRad="50800" dist="228600" dir="2700000" algn="tl" rotWithShape="0">
                    <a:prstClr val="black">
                      <a:alpha val="40000"/>
                    </a:prstClr>
                  </a:outerShdw>
                </a:effectLst>
              </a:rPr>
              <a:t>[He said the electron could be in different rings around the nucleus just like the planets are in different orbits around the sun</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Bohr’s model is sometimes called the planetary model of the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atom] </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685800" y="3733800"/>
            <a:ext cx="1513304" cy="2829878"/>
          </a:xfrm>
          <a:prstGeom prst="rect">
            <a:avLst/>
          </a:prstGeom>
          <a:noFill/>
          <a:ln w="9525">
            <a:noFill/>
            <a:miter lim="800000"/>
            <a:headEnd/>
            <a:tailEnd/>
          </a:ln>
          <a:effectLst/>
        </p:spPr>
      </p:pic>
      <p:sp>
        <p:nvSpPr>
          <p:cNvPr id="72706" name="Text Box 2"/>
          <p:cNvSpPr txBox="1">
            <a:spLocks noChangeArrowheads="1"/>
          </p:cNvSpPr>
          <p:nvPr/>
        </p:nvSpPr>
        <p:spPr bwMode="auto">
          <a:xfrm>
            <a:off x="152400" y="152400"/>
            <a:ext cx="8763000" cy="347787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[De Broglie, </a:t>
            </a:r>
            <a:r>
              <a:rPr lang="en-US" sz="4400" b="1" dirty="0" err="1" smtClean="0">
                <a:ln>
                  <a:solidFill>
                    <a:srgbClr val="C5E379"/>
                  </a:solidFill>
                </a:ln>
                <a:solidFill>
                  <a:srgbClr val="D8ECA6"/>
                </a:solidFill>
                <a:effectLst>
                  <a:outerShdw blurRad="50800" dist="228600" dir="2700000" algn="tl" rotWithShape="0">
                    <a:prstClr val="black">
                      <a:alpha val="40000"/>
                    </a:prstClr>
                  </a:outerShdw>
                </a:effectLst>
              </a:rPr>
              <a:t>Heisenburg</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and </a:t>
            </a:r>
            <a:r>
              <a:rPr lang="en-US" sz="4400" b="1" dirty="0" err="1" smtClean="0">
                <a:ln>
                  <a:solidFill>
                    <a:srgbClr val="C5E379"/>
                  </a:solidFill>
                </a:ln>
                <a:solidFill>
                  <a:srgbClr val="D8ECA6"/>
                </a:solidFill>
                <a:effectLst>
                  <a:outerShdw blurRad="50800" dist="228600" dir="2700000" algn="tl" rotWithShape="0">
                    <a:prstClr val="black">
                      <a:alpha val="40000"/>
                    </a:prstClr>
                  </a:outerShdw>
                </a:effectLst>
              </a:rPr>
              <a:t>Schrődinger</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all figured out that Bohr was only right for Hydrogen, because there’s more to it.]</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pic>
        <p:nvPicPr>
          <p:cNvPr id="1027" name="Picture 3"/>
          <p:cNvPicPr>
            <a:picLocks noChangeAspect="1" noChangeArrowheads="1"/>
          </p:cNvPicPr>
          <p:nvPr/>
        </p:nvPicPr>
        <p:blipFill>
          <a:blip r:embed="rId4" cstate="print"/>
          <a:srcRect/>
          <a:stretch>
            <a:fillRect/>
          </a:stretch>
        </p:blipFill>
        <p:spPr bwMode="auto">
          <a:xfrm>
            <a:off x="6019800" y="3048000"/>
            <a:ext cx="2895600" cy="3600450"/>
          </a:xfrm>
          <a:prstGeom prst="rect">
            <a:avLst/>
          </a:prstGeom>
          <a:noFill/>
          <a:ln w="9525">
            <a:noFill/>
            <a:miter lim="800000"/>
            <a:headEnd/>
            <a:tailEnd/>
          </a:ln>
          <a:effectLst/>
        </p:spPr>
      </p:pic>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AtomOrbitals"/>
          <p:cNvPicPr>
            <a:picLocks noChangeAspect="1" noChangeArrowheads="1"/>
          </p:cNvPicPr>
          <p:nvPr/>
        </p:nvPicPr>
        <p:blipFill>
          <a:blip r:embed="rId3" cstate="print"/>
          <a:srcRect/>
          <a:stretch>
            <a:fillRect/>
          </a:stretch>
        </p:blipFill>
        <p:spPr bwMode="auto">
          <a:xfrm>
            <a:off x="685800" y="2667000"/>
            <a:ext cx="3886200" cy="3886200"/>
          </a:xfrm>
          <a:prstGeom prst="rect">
            <a:avLst/>
          </a:prstGeom>
          <a:no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sp>
        <p:nvSpPr>
          <p:cNvPr id="73730" name="Text Box 2"/>
          <p:cNvSpPr txBox="1">
            <a:spLocks noChangeArrowheads="1"/>
          </p:cNvSpPr>
          <p:nvPr/>
        </p:nvSpPr>
        <p:spPr bwMode="auto">
          <a:xfrm>
            <a:off x="0" y="152400"/>
            <a:ext cx="9144000" cy="2800767"/>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B) </a:t>
            </a:r>
            <a:r>
              <a:rPr lang="en-US" sz="4400" b="1" u="sng" dirty="0" smtClean="0">
                <a:ln>
                  <a:solidFill>
                    <a:srgbClr val="C5E379"/>
                  </a:solidFill>
                </a:ln>
                <a:solidFill>
                  <a:srgbClr val="D8ECA6"/>
                </a:solidFill>
                <a:effectLst>
                  <a:outerShdw blurRad="50800" dist="228600" dir="2700000" algn="tl" rotWithShape="0">
                    <a:prstClr val="black">
                      <a:alpha val="40000"/>
                    </a:prstClr>
                  </a:outerShdw>
                </a:effectLst>
              </a:rPr>
              <a:t>Quantum Mechanical</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400" b="1" u="sng" dirty="0" smtClean="0">
                <a:ln>
                  <a:solidFill>
                    <a:srgbClr val="C5E379"/>
                  </a:solidFill>
                </a:ln>
                <a:solidFill>
                  <a:srgbClr val="D8ECA6"/>
                </a:solidFill>
                <a:effectLst>
                  <a:outerShdw blurRad="50800" dist="228600" dir="2700000" algn="tl" rotWithShape="0">
                    <a:prstClr val="black">
                      <a:alpha val="40000"/>
                    </a:prstClr>
                  </a:outerShdw>
                </a:effectLst>
              </a:rPr>
              <a:t>Model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1) The new atomic model		</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5" name="Rectangle 4"/>
          <p:cNvSpPr/>
          <p:nvPr/>
        </p:nvSpPr>
        <p:spPr>
          <a:xfrm>
            <a:off x="0" y="2143542"/>
            <a:ext cx="8991600" cy="2800767"/>
          </a:xfrm>
          <a:prstGeom prst="rect">
            <a:avLst/>
          </a:prstGeom>
        </p:spPr>
        <p:txBody>
          <a:bodyPr wrap="square">
            <a:spAutoFit/>
            <a:scene3d>
              <a:camera prst="orthographicFront"/>
              <a:lightRig rig="threePt" dir="t"/>
            </a:scene3d>
            <a:sp3d extrusionH="57150">
              <a:bevelT w="82550" h="38100" prst="coolSlant"/>
            </a:sp3d>
          </a:bodyPr>
          <a:lstStyle/>
          <a:p>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2) Difference – Divides 				energy levels into 				sublevels with 					</a:t>
            </a:r>
            <a:r>
              <a:rPr lang="en-US" sz="4400" b="1" dirty="0" err="1" smtClean="0">
                <a:ln>
                  <a:solidFill>
                    <a:srgbClr val="C5E379"/>
                  </a:solidFill>
                </a:ln>
                <a:solidFill>
                  <a:srgbClr val="D8ECA6"/>
                </a:solidFill>
                <a:effectLst>
                  <a:outerShdw blurRad="50800" dist="228600" dir="2700000" algn="tl" rotWithShape="0">
                    <a:prstClr val="black">
                      <a:alpha val="40000"/>
                    </a:prstClr>
                  </a:outerShdw>
                </a:effectLst>
              </a:rPr>
              <a:t>orbitals</a:t>
            </a:r>
            <a:endParaRPr lang="en-US" dirty="0"/>
          </a:p>
        </p:txBody>
      </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152400" y="152401"/>
            <a:ext cx="8763000" cy="4524315"/>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b="1" dirty="0">
                <a:ln>
                  <a:solidFill>
                    <a:srgbClr val="C5E379"/>
                  </a:solidFill>
                </a:ln>
                <a:solidFill>
                  <a:srgbClr val="D8ECA6"/>
                </a:solidFill>
                <a:effectLst>
                  <a:outerShdw blurRad="50800" dist="228600" dir="2700000" algn="tl" rotWithShape="0">
                    <a:prstClr val="black">
                      <a:alpha val="40000"/>
                    </a:prstClr>
                  </a:outerShdw>
                </a:effectLst>
              </a:rPr>
              <a:t>When elements were heated in a flame, the light they gave off was not a continuous spectrum (like with white light) but instead it was a series of lines. ]</a:t>
            </a:r>
          </a:p>
        </p:txBody>
      </p:sp>
      <p:pic>
        <p:nvPicPr>
          <p:cNvPr id="33796" name="Picture 4" descr="spectra"/>
          <p:cNvPicPr>
            <a:picLocks noChangeAspect="1" noChangeArrowheads="1"/>
          </p:cNvPicPr>
          <p:nvPr/>
        </p:nvPicPr>
        <p:blipFill>
          <a:blip r:embed="rId3" cstate="print"/>
          <a:srcRect/>
          <a:stretch>
            <a:fillRect/>
          </a:stretch>
        </p:blipFill>
        <p:spPr bwMode="auto">
          <a:xfrm>
            <a:off x="2362200" y="4495800"/>
            <a:ext cx="5581650" cy="2362200"/>
          </a:xfrm>
          <a:prstGeom prst="rect">
            <a:avLst/>
          </a:prstGeom>
          <a:noFill/>
        </p:spPr>
      </p:pic>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ext Box 2"/>
          <p:cNvSpPr txBox="1">
            <a:spLocks noChangeArrowheads="1"/>
          </p:cNvSpPr>
          <p:nvPr/>
        </p:nvSpPr>
        <p:spPr bwMode="auto">
          <a:xfrm>
            <a:off x="152400" y="152400"/>
            <a:ext cx="8763000" cy="2800767"/>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lvl="1">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C) </a:t>
            </a:r>
            <a:r>
              <a:rPr lang="en-US" sz="4400" b="1" u="sng" dirty="0" smtClean="0">
                <a:ln>
                  <a:solidFill>
                    <a:srgbClr val="C5E379"/>
                  </a:solidFill>
                </a:ln>
                <a:solidFill>
                  <a:srgbClr val="D8ECA6"/>
                </a:solidFill>
                <a:effectLst>
                  <a:outerShdw blurRad="50800" dist="228600" dir="2700000" algn="tl" rotWithShape="0">
                    <a:prstClr val="black">
                      <a:alpha val="40000"/>
                    </a:prstClr>
                  </a:outerShdw>
                </a:effectLst>
              </a:rPr>
              <a:t>Energy Levels</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1) Number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from 1-7, with 1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being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the lowest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energy.								</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3" name="Rectangle 2"/>
          <p:cNvSpPr/>
          <p:nvPr/>
        </p:nvSpPr>
        <p:spPr>
          <a:xfrm>
            <a:off x="152400" y="2228433"/>
            <a:ext cx="8839200" cy="2800767"/>
          </a:xfrm>
          <a:prstGeom prst="rect">
            <a:avLst/>
          </a:prstGeom>
        </p:spPr>
        <p:txBody>
          <a:bodyPr wrap="square">
            <a:spAutoFit/>
            <a:scene3d>
              <a:camera prst="orthographicFront"/>
              <a:lightRig rig="threePt" dir="t"/>
            </a:scene3d>
            <a:sp3d extrusionH="57150">
              <a:bevelT w="82550" h="38100" prst="coolSlant"/>
            </a:sp3d>
          </a:bodyPr>
          <a:lstStyle/>
          <a:p>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2) This number often 	represents the period on the 	periodic table in which we 	find the element 	</a:t>
            </a:r>
            <a:endParaRPr lang="en-US" dirty="0"/>
          </a:p>
        </p:txBody>
      </p:sp>
      <p:sp>
        <p:nvSpPr>
          <p:cNvPr id="4" name="Rectangle 3"/>
          <p:cNvSpPr/>
          <p:nvPr/>
        </p:nvSpPr>
        <p:spPr>
          <a:xfrm>
            <a:off x="152400" y="4954250"/>
            <a:ext cx="8763000" cy="1446550"/>
          </a:xfrm>
          <a:prstGeom prst="rect">
            <a:avLst/>
          </a:prstGeom>
        </p:spPr>
        <p:txBody>
          <a:bodyPr wrap="square">
            <a:spAutoFit/>
            <a:scene3d>
              <a:camera prst="orthographicFront"/>
              <a:lightRig rig="threePt" dir="t"/>
            </a:scene3d>
            <a:sp3d extrusionH="57150">
              <a:bevelT w="82550" h="38100" prst="coolSlant"/>
            </a:sp3d>
          </a:bodyPr>
          <a:lstStyle/>
          <a:p>
            <a:pPr lvl="1">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3) A.K.A. – “Principle 	Quantum Levels”</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9" descr="06_05"/>
          <p:cNvPicPr>
            <a:picLocks noChangeAspect="1" noChangeArrowheads="1"/>
          </p:cNvPicPr>
          <p:nvPr/>
        </p:nvPicPr>
        <p:blipFill>
          <a:blip r:embed="rId3" cstate="print"/>
          <a:srcRect/>
          <a:stretch>
            <a:fillRect/>
          </a:stretch>
        </p:blipFill>
        <p:spPr bwMode="auto">
          <a:xfrm>
            <a:off x="4191000" y="3276600"/>
            <a:ext cx="3410462" cy="3040606"/>
          </a:xfrm>
          <a:prstGeom prst="rect">
            <a:avLst/>
          </a:prstGeom>
          <a:noFill/>
          <a:ln>
            <a:solidFill>
              <a:schemeClr val="bg2">
                <a:lumMod val="85000"/>
                <a:lumOff val="15000"/>
              </a:schemeClr>
            </a:solid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sp>
        <p:nvSpPr>
          <p:cNvPr id="76802" name="Text Box 2"/>
          <p:cNvSpPr txBox="1">
            <a:spLocks noChangeArrowheads="1"/>
          </p:cNvSpPr>
          <p:nvPr/>
        </p:nvSpPr>
        <p:spPr bwMode="auto">
          <a:xfrm>
            <a:off x="152400" y="152400"/>
            <a:ext cx="8763000" cy="138499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D) </a:t>
            </a:r>
            <a:r>
              <a:rPr lang="en-US" sz="4400" b="1" u="sng" dirty="0" smtClean="0">
                <a:ln>
                  <a:solidFill>
                    <a:srgbClr val="C5E379"/>
                  </a:solidFill>
                </a:ln>
                <a:solidFill>
                  <a:srgbClr val="D8ECA6"/>
                </a:solidFill>
                <a:effectLst>
                  <a:outerShdw blurRad="50800" dist="228600" dir="2700000" algn="tl" rotWithShape="0">
                    <a:prstClr val="black">
                      <a:alpha val="40000"/>
                    </a:prstClr>
                  </a:outerShdw>
                </a:effectLst>
              </a:rPr>
              <a:t>Energy Sublevels</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 s, p, d, f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a:t>
            </a:r>
            <a:r>
              <a:rPr lang="en-US" sz="4000" b="1" dirty="0" err="1">
                <a:ln>
                  <a:solidFill>
                    <a:srgbClr val="C5E379"/>
                  </a:solidFill>
                </a:ln>
                <a:solidFill>
                  <a:srgbClr val="D8ECA6"/>
                </a:solidFill>
                <a:effectLst>
                  <a:outerShdw blurRad="50800" dist="228600" dir="2700000" algn="tl" rotWithShape="0">
                    <a:prstClr val="black">
                      <a:alpha val="40000"/>
                    </a:prstClr>
                  </a:outerShdw>
                </a:effectLst>
              </a:rPr>
              <a:t>Spuduf</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 say it.  Its cool man!] </a:t>
            </a:r>
          </a:p>
        </p:txBody>
      </p:sp>
      <p:sp>
        <p:nvSpPr>
          <p:cNvPr id="3" name="Text Box 2"/>
          <p:cNvSpPr txBox="1">
            <a:spLocks noChangeArrowheads="1"/>
          </p:cNvSpPr>
          <p:nvPr/>
        </p:nvSpPr>
        <p:spPr bwMode="auto">
          <a:xfrm>
            <a:off x="533400" y="1828800"/>
            <a:ext cx="8382000" cy="2123658"/>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1) The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s sublevel only has 1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orbital</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 and the orbital holds 2 electrons </a:t>
            </a:r>
          </a:p>
        </p:txBody>
      </p:sp>
      <p:sp>
        <p:nvSpPr>
          <p:cNvPr id="4" name="AutoShape 4" descr="graphic of s orbital"/>
          <p:cNvSpPr>
            <a:spLocks noChangeAspect="1" noChangeArrowheads="1"/>
          </p:cNvSpPr>
          <p:nvPr/>
        </p:nvSpPr>
        <p:spPr bwMode="auto">
          <a:xfrm>
            <a:off x="4528158" y="3385158"/>
            <a:ext cx="196241" cy="196241"/>
          </a:xfrm>
          <a:prstGeom prst="rect">
            <a:avLst/>
          </a:prstGeom>
          <a:noFill/>
        </p:spPr>
        <p:txBody>
          <a:bodyPr/>
          <a:lstStyle/>
          <a:p>
            <a:endParaRPr lang="en-US"/>
          </a:p>
        </p:txBody>
      </p:sp>
      <p:sp>
        <p:nvSpPr>
          <p:cNvPr id="5" name="AutoShape 6" descr="graphic of s orbital"/>
          <p:cNvSpPr>
            <a:spLocks noChangeAspect="1" noChangeArrowheads="1"/>
          </p:cNvSpPr>
          <p:nvPr/>
        </p:nvSpPr>
        <p:spPr bwMode="auto">
          <a:xfrm>
            <a:off x="4528158" y="3385158"/>
            <a:ext cx="196241" cy="196241"/>
          </a:xfrm>
          <a:prstGeom prst="rect">
            <a:avLst/>
          </a:prstGeom>
          <a:noFill/>
        </p:spPr>
        <p:txBody>
          <a:bodyPr/>
          <a:lstStyle/>
          <a:p>
            <a:endParaRPr lang="en-US"/>
          </a:p>
        </p:txBody>
      </p:sp>
      <p:sp>
        <p:nvSpPr>
          <p:cNvPr id="6" name="AutoShape 8" descr="RelativeResourceManager;JSESSIONID=Fvwt27n6YZtqCnHMmMPQr5hJGZTxHfPCJ8bfd4T8L7Nnm8ng3pWG!1541103360!-1913185979!1160769773416?contentID=66217894"/>
          <p:cNvSpPr>
            <a:spLocks noChangeAspect="1" noChangeArrowheads="1"/>
          </p:cNvSpPr>
          <p:nvPr/>
        </p:nvSpPr>
        <p:spPr bwMode="auto">
          <a:xfrm>
            <a:off x="4528158" y="3385158"/>
            <a:ext cx="196241" cy="196241"/>
          </a:xfrm>
          <a:prstGeom prst="rect">
            <a:avLst/>
          </a:prstGeom>
          <a:noFill/>
        </p:spPr>
        <p:txBody>
          <a:bodyPr/>
          <a:lstStyle/>
          <a:p>
            <a:endParaRPr lang="en-US"/>
          </a:p>
        </p:txBody>
      </p:sp>
      <p:graphicFrame>
        <p:nvGraphicFramePr>
          <p:cNvPr id="11" name="Diagram 10"/>
          <p:cNvGraphicFramePr/>
          <p:nvPr/>
        </p:nvGraphicFramePr>
        <p:xfrm>
          <a:off x="533400" y="3733800"/>
          <a:ext cx="4419600" cy="2895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p:push dir="r"/>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style.rotation</p:attrName>
                                        </p:attrNameLst>
                                      </p:cBhvr>
                                      <p:tavLst>
                                        <p:tav tm="0">
                                          <p:val>
                                            <p:fltVal val="360"/>
                                          </p:val>
                                        </p:tav>
                                        <p:tav tm="100000">
                                          <p:val>
                                            <p:fltVal val="0"/>
                                          </p:val>
                                        </p:tav>
                                      </p:tavLst>
                                    </p:anim>
                                    <p:animEffect transition="in" filter="fade">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ext Box 2"/>
          <p:cNvSpPr txBox="1">
            <a:spLocks noChangeArrowheads="1"/>
          </p:cNvSpPr>
          <p:nvPr/>
        </p:nvSpPr>
        <p:spPr bwMode="auto">
          <a:xfrm>
            <a:off x="152400" y="152400"/>
            <a:ext cx="8763000" cy="2800767"/>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2</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 The p sublevel has 3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400" b="1" dirty="0" err="1" smtClean="0">
                <a:ln>
                  <a:solidFill>
                    <a:srgbClr val="C5E379"/>
                  </a:solidFill>
                </a:ln>
                <a:solidFill>
                  <a:srgbClr val="D8ECA6"/>
                </a:solidFill>
                <a:effectLst>
                  <a:outerShdw blurRad="50800" dist="228600" dir="2700000" algn="tl" rotWithShape="0">
                    <a:prstClr val="black">
                      <a:alpha val="40000"/>
                    </a:prstClr>
                  </a:outerShdw>
                </a:effectLst>
              </a:rPr>
              <a:t>orbitals</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 and each orbital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holds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2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electrons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for a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total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of 6 </a:t>
            </a:r>
          </a:p>
        </p:txBody>
      </p:sp>
      <p:pic>
        <p:nvPicPr>
          <p:cNvPr id="78851" name="Picture 3" descr="06_05"/>
          <p:cNvPicPr>
            <a:picLocks noChangeAspect="1" noChangeArrowheads="1"/>
          </p:cNvPicPr>
          <p:nvPr/>
        </p:nvPicPr>
        <p:blipFill>
          <a:blip r:embed="rId3" cstate="print"/>
          <a:srcRect/>
          <a:stretch>
            <a:fillRect/>
          </a:stretch>
        </p:blipFill>
        <p:spPr bwMode="auto">
          <a:xfrm>
            <a:off x="914400" y="3352800"/>
            <a:ext cx="7467600" cy="2889250"/>
          </a:xfrm>
          <a:prstGeom prst="rect">
            <a:avLst/>
          </a:prstGeom>
          <a:noFill/>
          <a:ln>
            <a:solidFill>
              <a:schemeClr val="bg2"/>
            </a:solidFill>
          </a:ln>
          <a:effectLst>
            <a:outerShdw blurRad="107950" dist="12700" dir="5400000" algn="ctr">
              <a:srgbClr val="000000"/>
            </a:outerShdw>
          </a:effectLst>
          <a:scene3d>
            <a:camera prst="perspectiveRight"/>
            <a:lightRig rig="soft" dir="t">
              <a:rot lat="0" lon="0" rev="0"/>
            </a:lightRig>
          </a:scene3d>
          <a:sp3d contourW="44450" prstMaterial="matte">
            <a:bevelT w="63500" h="63500" prst="slope"/>
            <a:contourClr>
              <a:srgbClr val="FFFFFF"/>
            </a:contourClr>
          </a:sp3d>
        </p:spPr>
      </p:pic>
      <p:grpSp>
        <p:nvGrpSpPr>
          <p:cNvPr id="9" name="Group 8"/>
          <p:cNvGrpSpPr/>
          <p:nvPr/>
        </p:nvGrpSpPr>
        <p:grpSpPr>
          <a:xfrm>
            <a:off x="3962400" y="2209800"/>
            <a:ext cx="4953000" cy="1447800"/>
            <a:chOff x="3962400" y="2209800"/>
            <a:chExt cx="4953000" cy="1447800"/>
          </a:xfrm>
        </p:grpSpPr>
        <p:grpSp>
          <p:nvGrpSpPr>
            <p:cNvPr id="8" name="Group 7"/>
            <p:cNvGrpSpPr/>
            <p:nvPr/>
          </p:nvGrpSpPr>
          <p:grpSpPr>
            <a:xfrm>
              <a:off x="3962400" y="2209800"/>
              <a:ext cx="4953000" cy="1447800"/>
              <a:chOff x="3962400" y="2209800"/>
              <a:chExt cx="4953000" cy="1447800"/>
            </a:xfrm>
          </p:grpSpPr>
          <p:sp>
            <p:nvSpPr>
              <p:cNvPr id="6" name="Rectangle 5"/>
              <p:cNvSpPr/>
              <p:nvPr/>
            </p:nvSpPr>
            <p:spPr bwMode="auto">
              <a:xfrm>
                <a:off x="4419600" y="2209800"/>
                <a:ext cx="4191000" cy="1447800"/>
              </a:xfrm>
              <a:prstGeom prst="rect">
                <a:avLst/>
              </a:prstGeom>
              <a:ln>
                <a:solidFill>
                  <a:schemeClr val="bg2"/>
                </a:solidFill>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7" name="Oval 6"/>
              <p:cNvSpPr/>
              <p:nvPr/>
            </p:nvSpPr>
            <p:spPr bwMode="auto">
              <a:xfrm>
                <a:off x="3962400" y="2286000"/>
                <a:ext cx="4953000" cy="1295400"/>
              </a:xfrm>
              <a:prstGeom prst="ellipse">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grpSp>
        <p:sp>
          <p:nvSpPr>
            <p:cNvPr id="5" name="Rectangle 4"/>
            <p:cNvSpPr/>
            <p:nvPr/>
          </p:nvSpPr>
          <p:spPr>
            <a:xfrm>
              <a:off x="4267200" y="2362200"/>
              <a:ext cx="4572000" cy="1015663"/>
            </a:xfrm>
            <a:prstGeom prst="rect">
              <a:avLst/>
            </a:prstGeom>
          </p:spPr>
          <p:txBody>
            <a:bodyPr>
              <a:spAutoFit/>
              <a:scene3d>
                <a:camera prst="orthographicFront"/>
                <a:lightRig rig="threePt" dir="t"/>
              </a:scene3d>
              <a:sp3d extrusionH="57150">
                <a:bevelT w="82550" h="38100" prst="coolSlant"/>
              </a:sp3d>
            </a:bodyPr>
            <a:lstStyle/>
            <a:p>
              <a:pPr lvl="0" algn="ctr"/>
              <a:r>
                <a:rPr lang="en-US" sz="3000" b="1" dirty="0" smtClean="0">
                  <a:ln>
                    <a:solidFill>
                      <a:srgbClr val="C5E379"/>
                    </a:solidFill>
                  </a:ln>
                  <a:solidFill>
                    <a:srgbClr val="D8ECA6"/>
                  </a:solidFill>
                  <a:effectLst>
                    <a:outerShdw blurRad="50800" dist="228600" dir="2700000" algn="tl" rotWithShape="0">
                      <a:prstClr val="black">
                        <a:alpha val="40000"/>
                      </a:prstClr>
                    </a:outerShdw>
                  </a:effectLst>
                </a:rPr>
                <a:t>Electrons travel randomly in their orbits</a:t>
              </a:r>
            </a:p>
          </p:txBody>
        </p:sp>
      </p:grpSp>
    </p:spTree>
  </p:cSld>
  <p:clrMapOvr>
    <a:masterClrMapping/>
  </p:clrMapOvr>
  <p:transition>
    <p:cover dir="lu"/>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from="(-#ppt_w/2)" to="(#ppt_x)" calcmode="lin" valueType="num">
                                      <p:cBhvr>
                                        <p:cTn id="7" dur="600" fill="hold">
                                          <p:stCondLst>
                                            <p:cond delay="0"/>
                                          </p:stCondLst>
                                        </p:cTn>
                                        <p:tgtEl>
                                          <p:spTgt spid="9"/>
                                        </p:tgtEl>
                                        <p:attrNameLst>
                                          <p:attrName>ppt_x</p:attrName>
                                        </p:attrNameLst>
                                      </p:cBhvr>
                                    </p:anim>
                                    <p:anim from="0" to="-1.0" calcmode="lin" valueType="num">
                                      <p:cBhvr>
                                        <p:cTn id="8" dur="200" decel="50000" autoRev="1" fill="hold">
                                          <p:stCondLst>
                                            <p:cond delay="600"/>
                                          </p:stCondLst>
                                        </p:cTn>
                                        <p:tgtEl>
                                          <p:spTgt spid="9"/>
                                        </p:tgtEl>
                                        <p:attrNameLst>
                                          <p:attrName>xshear</p:attrName>
                                        </p:attrNameLst>
                                      </p:cBhvr>
                                    </p:anim>
                                    <p:animScale>
                                      <p:cBhvr>
                                        <p:cTn id="9" dur="200" decel="100000" autoRev="1" fill="hold">
                                          <p:stCondLst>
                                            <p:cond delay="600"/>
                                          </p:stCondLst>
                                        </p:cTn>
                                        <p:tgtEl>
                                          <p:spTgt spid="9"/>
                                        </p:tgtEl>
                                      </p:cBhvr>
                                      <p:from x="100000" y="100000"/>
                                      <p:to x="80000" y="100000"/>
                                    </p:animScale>
                                    <p:anim by="(#ppt_h/3+#ppt_w*0.1)" calcmode="lin" valueType="num">
                                      <p:cBhvr additive="sum">
                                        <p:cTn id="10" dur="200" decel="100000" autoRev="1" fill="hold">
                                          <p:stCondLst>
                                            <p:cond delay="600"/>
                                          </p:stCondLst>
                                        </p:cTn>
                                        <p:tgtEl>
                                          <p:spTgt spid="9"/>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25" presetClass="path" presetSubtype="0" accel="50000" decel="50000" fill="hold" nodeType="clickEffect">
                                  <p:stCondLst>
                                    <p:cond delay="0"/>
                                  </p:stCondLst>
                                  <p:childTnLst>
                                    <p:animMotion origin="layout" path="M 0 0  C -0.022 -0.02267  -0.033 -0.06133  -0.027 -0.1  C -0.024 -0.11333  -0.02 -0.12667  -0.014 -0.13733  C -0.01 -0.10667  0.004 -0.07867  0.025 -0.06133  C 0.025 -0.09867  0.041 -0.13467  0.068 -0.15067  C 0.077 -0.15733  0.087 -0.16  0.097 -0.16133  C 0.082 -0.13867  0.074 -0.10667  0.077 -0.07333  C 0.099 -0.09733  0.13 -0.10267  0.157 -0.08533  C 0.166 -0.08  0.175 -0.07067  0.181 -0.06133  C 0.158 -0.064  0.134 -0.052  0.117 -0.028  C 0.144 -0.02  0.167 0.008  0.174 0.04667  C 0.176 0.06  0.176 0.07333  0.174 0.08667  C 0.161 0.06133  0.139 0.044  0.115 0.04133  C 0.127 0.07467  0.124 0.116  0.106 0.14667  C 0.099 0.15733  0.091 0.16667  0.082 0.172  C 0.089 0.14267  0.085 0.10933  0.072 0.08267  C 0.06 0.116  0.034 0.13867  0.004 0.13867  C -0.007 0.13867  -0.017 0.136  -0.026 0.13067  C -0.004 0.12  0.013 0.09467  0.021 0.064  C -0.007 0.072  -0.036 0.06  -0.055 0.02933  C -0.062 0.01733  -0.066 0.00533  -0.069 -0.008  C -0.049 0.00933  -0.023 0.012  0 0  Z" pathEditMode="relative" ptsTypes="">
                                      <p:cBhvr>
                                        <p:cTn id="14" dur="2000" fill="hold"/>
                                        <p:tgtEl>
                                          <p:spTgt spid="9"/>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2"/>
          <p:cNvSpPr txBox="1">
            <a:spLocks noChangeArrowheads="1"/>
          </p:cNvSpPr>
          <p:nvPr/>
        </p:nvSpPr>
        <p:spPr bwMode="auto">
          <a:xfrm>
            <a:off x="152400" y="152400"/>
            <a:ext cx="8763000" cy="2800767"/>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3) The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d sublevel has 5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400" b="1" dirty="0" err="1" smtClean="0">
                <a:ln>
                  <a:solidFill>
                    <a:srgbClr val="C5E379"/>
                  </a:solidFill>
                </a:ln>
                <a:solidFill>
                  <a:srgbClr val="D8ECA6"/>
                </a:solidFill>
                <a:effectLst>
                  <a:outerShdw blurRad="50800" dist="228600" dir="2700000" algn="tl" rotWithShape="0">
                    <a:prstClr val="black">
                      <a:alpha val="40000"/>
                    </a:prstClr>
                  </a:outerShdw>
                </a:effectLst>
              </a:rPr>
              <a:t>orbitals</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 and each orbital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holds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2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electrons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for a total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of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10 </a:t>
            </a:r>
          </a:p>
        </p:txBody>
      </p:sp>
      <p:pic>
        <p:nvPicPr>
          <p:cNvPr id="79875" name="Picture 3" descr="06_05"/>
          <p:cNvPicPr>
            <a:picLocks noChangeAspect="1" noChangeArrowheads="1"/>
          </p:cNvPicPr>
          <p:nvPr/>
        </p:nvPicPr>
        <p:blipFill>
          <a:blip r:embed="rId3" cstate="print"/>
          <a:srcRect/>
          <a:stretch>
            <a:fillRect/>
          </a:stretch>
        </p:blipFill>
        <p:spPr bwMode="auto">
          <a:xfrm>
            <a:off x="381000" y="2971800"/>
            <a:ext cx="5638800" cy="2266950"/>
          </a:xfrm>
          <a:prstGeom prst="rect">
            <a:avLst/>
          </a:prstGeom>
          <a:noFill/>
          <a:ln>
            <a:solidFill>
              <a:schemeClr val="accent5">
                <a:lumMod val="50000"/>
              </a:schemeClr>
            </a:solid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pic>
        <p:nvPicPr>
          <p:cNvPr id="79876" name="Picture 4" descr="06_05"/>
          <p:cNvPicPr>
            <a:picLocks noChangeAspect="1" noChangeArrowheads="1"/>
          </p:cNvPicPr>
          <p:nvPr/>
        </p:nvPicPr>
        <p:blipFill>
          <a:blip r:embed="rId4" cstate="print"/>
          <a:srcRect/>
          <a:stretch>
            <a:fillRect/>
          </a:stretch>
        </p:blipFill>
        <p:spPr bwMode="auto">
          <a:xfrm>
            <a:off x="3962400" y="3962400"/>
            <a:ext cx="4811713" cy="2284413"/>
          </a:xfrm>
          <a:prstGeom prst="rect">
            <a:avLst/>
          </a:prstGeom>
          <a:noFill/>
          <a:ln>
            <a:solidFill>
              <a:schemeClr val="accent5">
                <a:lumMod val="50000"/>
              </a:schemeClr>
            </a:solid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spTree>
  </p:cSld>
  <p:clrMapOvr>
    <a:masterClrMapping/>
  </p:clrMapOvr>
  <p:transition>
    <p:push/>
    <p:sndAc>
      <p:stSnd>
        <p:snd r:embed="rId2" name="whoosh.wav"/>
      </p:stSnd>
    </p:sndAc>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ext Box 2"/>
          <p:cNvSpPr txBox="1">
            <a:spLocks noChangeArrowheads="1"/>
          </p:cNvSpPr>
          <p:nvPr/>
        </p:nvSpPr>
        <p:spPr bwMode="auto">
          <a:xfrm>
            <a:off x="152400" y="152400"/>
            <a:ext cx="8763000" cy="2800767"/>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400" b="1" dirty="0">
                <a:ln>
                  <a:solidFill>
                    <a:srgbClr val="C5E379"/>
                  </a:solidFill>
                </a:ln>
                <a:solidFill>
                  <a:srgbClr val="D8ECA6"/>
                </a:solidFill>
                <a:effectLst>
                  <a:outerShdw blurRad="50800" dist="228600" dir="2700000" algn="tl" rotWithShape="0">
                    <a:prstClr val="black">
                      <a:alpha val="40000"/>
                    </a:prstClr>
                  </a:outerShdw>
                </a:effectLst>
              </a:rPr>
              <a:t>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4</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 The f sublevel has 7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400" b="1" dirty="0" err="1" smtClean="0">
                <a:ln>
                  <a:solidFill>
                    <a:srgbClr val="C5E379"/>
                  </a:solidFill>
                </a:ln>
                <a:solidFill>
                  <a:srgbClr val="D8ECA6"/>
                </a:solidFill>
                <a:effectLst>
                  <a:outerShdw blurRad="50800" dist="228600" dir="2700000" algn="tl" rotWithShape="0">
                    <a:prstClr val="black">
                      <a:alpha val="40000"/>
                    </a:prstClr>
                  </a:outerShdw>
                </a:effectLst>
              </a:rPr>
              <a:t>orbitals</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 and each orbital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holds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2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electrons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for a total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of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14 </a:t>
            </a:r>
          </a:p>
        </p:txBody>
      </p:sp>
      <p:pic>
        <p:nvPicPr>
          <p:cNvPr id="80899" name="Picture 3" descr="06_05"/>
          <p:cNvPicPr>
            <a:picLocks noChangeAspect="1" noChangeArrowheads="1"/>
          </p:cNvPicPr>
          <p:nvPr/>
        </p:nvPicPr>
        <p:blipFill>
          <a:blip r:embed="rId3" cstate="print"/>
          <a:srcRect/>
          <a:stretch>
            <a:fillRect/>
          </a:stretch>
        </p:blipFill>
        <p:spPr bwMode="auto">
          <a:xfrm>
            <a:off x="609600" y="2286000"/>
            <a:ext cx="7315200" cy="2116138"/>
          </a:xfrm>
          <a:prstGeom prst="rect">
            <a:avLst/>
          </a:prstGeom>
          <a:noFill/>
          <a:ln w="34925">
            <a:solidFill>
              <a:schemeClr val="accent4">
                <a:lumMod val="75000"/>
              </a:schemeClr>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pic>
        <p:nvPicPr>
          <p:cNvPr id="80900" name="Picture 4" descr="06_05"/>
          <p:cNvPicPr>
            <a:picLocks noChangeAspect="1" noChangeArrowheads="1"/>
          </p:cNvPicPr>
          <p:nvPr/>
        </p:nvPicPr>
        <p:blipFill>
          <a:blip r:embed="rId4" cstate="print"/>
          <a:srcRect/>
          <a:stretch>
            <a:fillRect/>
          </a:stretch>
        </p:blipFill>
        <p:spPr bwMode="auto">
          <a:xfrm rot="21364199">
            <a:off x="2582262" y="3501194"/>
            <a:ext cx="6629400" cy="2201862"/>
          </a:xfrm>
          <a:prstGeom prst="rect">
            <a:avLst/>
          </a:prstGeom>
          <a:noFill/>
          <a:ln w="34925">
            <a:solidFill>
              <a:schemeClr val="accent4">
                <a:lumMod val="75000"/>
              </a:schemeClr>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spTree>
  </p:cSld>
  <p:clrMapOvr>
    <a:masterClrMapping/>
  </p:clrMapOvr>
  <p:transition>
    <p:cover dir="ru"/>
    <p:sndAc>
      <p:stSnd>
        <p:snd r:embed="rId2" name="whoosh.wav"/>
      </p:stSnd>
    </p:sndAc>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ext Box 2"/>
          <p:cNvSpPr txBox="1">
            <a:spLocks noChangeArrowheads="1"/>
          </p:cNvSpPr>
          <p:nvPr/>
        </p:nvSpPr>
        <p:spPr bwMode="auto">
          <a:xfrm>
            <a:off x="152400" y="152400"/>
            <a:ext cx="8763000" cy="347787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[We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put together the principle quantum number and sublevel letter to talk about a specific orbital, but not all sublevels are possible for each energy level. ]</a:t>
            </a: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ext Box 2"/>
          <p:cNvSpPr txBox="1">
            <a:spLocks noChangeArrowheads="1"/>
          </p:cNvSpPr>
          <p:nvPr/>
        </p:nvSpPr>
        <p:spPr bwMode="auto">
          <a:xfrm>
            <a:off x="152400" y="152400"/>
            <a:ext cx="8763000" cy="3323987"/>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3000" b="1" dirty="0">
                <a:ln>
                  <a:solidFill>
                    <a:srgbClr val="C5E379"/>
                  </a:solidFill>
                </a:ln>
                <a:solidFill>
                  <a:srgbClr val="D8ECA6"/>
                </a:solidFill>
                <a:effectLst>
                  <a:outerShdw blurRad="50800" dist="228600" dir="2700000" algn="tl" rotWithShape="0">
                    <a:prstClr val="black">
                      <a:alpha val="40000"/>
                    </a:prstClr>
                  </a:outerShdw>
                </a:effectLst>
              </a:rPr>
              <a:t>Principle Quantum Level	Possible </a:t>
            </a:r>
            <a:r>
              <a:rPr lang="en-US" sz="3000" b="1" dirty="0" smtClean="0">
                <a:ln>
                  <a:solidFill>
                    <a:srgbClr val="C5E379"/>
                  </a:solidFill>
                </a:ln>
                <a:solidFill>
                  <a:srgbClr val="D8ECA6"/>
                </a:solidFill>
                <a:effectLst>
                  <a:outerShdw blurRad="50800" dist="228600" dir="2700000" algn="tl" rotWithShape="0">
                    <a:prstClr val="black">
                      <a:alpha val="40000"/>
                    </a:prstClr>
                  </a:outerShdw>
                </a:effectLst>
              </a:rPr>
              <a:t>Sublevels</a:t>
            </a:r>
          </a:p>
          <a:p>
            <a:pPr>
              <a:spcBef>
                <a:spcPct val="50000"/>
              </a:spcBef>
            </a:pPr>
            <a:r>
              <a:rPr lang="en-US" sz="3000" b="1" dirty="0" smtClean="0">
                <a:ln>
                  <a:solidFill>
                    <a:srgbClr val="C5E379"/>
                  </a:solidFill>
                </a:ln>
                <a:solidFill>
                  <a:srgbClr val="D8ECA6"/>
                </a:solidFill>
                <a:effectLst>
                  <a:outerShdw blurRad="50800" dist="228600" dir="2700000" algn="tl" rotWithShape="0">
                    <a:prstClr val="black">
                      <a:alpha val="40000"/>
                    </a:prstClr>
                  </a:outerShdw>
                </a:effectLst>
              </a:rPr>
              <a:t>	1					s</a:t>
            </a:r>
          </a:p>
          <a:p>
            <a:pPr>
              <a:spcBef>
                <a:spcPct val="50000"/>
              </a:spcBef>
            </a:pPr>
            <a:r>
              <a:rPr lang="en-US" sz="3000" b="1" dirty="0">
                <a:ln>
                  <a:solidFill>
                    <a:srgbClr val="C5E379"/>
                  </a:solidFill>
                </a:ln>
                <a:solidFill>
                  <a:srgbClr val="D8ECA6"/>
                </a:solidFill>
                <a:effectLst>
                  <a:outerShdw blurRad="50800" dist="228600" dir="2700000" algn="tl" rotWithShape="0">
                    <a:prstClr val="black">
                      <a:alpha val="40000"/>
                    </a:prstClr>
                  </a:outerShdw>
                </a:effectLst>
              </a:rPr>
              <a:t>	2					s, p</a:t>
            </a:r>
          </a:p>
          <a:p>
            <a:pPr>
              <a:spcBef>
                <a:spcPct val="50000"/>
              </a:spcBef>
            </a:pPr>
            <a:r>
              <a:rPr lang="en-US" sz="3000" b="1" dirty="0">
                <a:ln>
                  <a:solidFill>
                    <a:srgbClr val="C5E379"/>
                  </a:solidFill>
                </a:ln>
                <a:solidFill>
                  <a:srgbClr val="D8ECA6"/>
                </a:solidFill>
                <a:effectLst>
                  <a:outerShdw blurRad="50800" dist="228600" dir="2700000" algn="tl" rotWithShape="0">
                    <a:prstClr val="black">
                      <a:alpha val="40000"/>
                    </a:prstClr>
                  </a:outerShdw>
                </a:effectLst>
              </a:rPr>
              <a:t>	3					s, p, d</a:t>
            </a:r>
          </a:p>
          <a:p>
            <a:pPr>
              <a:spcBef>
                <a:spcPct val="50000"/>
              </a:spcBef>
            </a:pPr>
            <a:r>
              <a:rPr lang="en-US" sz="3000" b="1" dirty="0">
                <a:ln>
                  <a:solidFill>
                    <a:srgbClr val="C5E379"/>
                  </a:solidFill>
                </a:ln>
                <a:solidFill>
                  <a:srgbClr val="D8ECA6"/>
                </a:solidFill>
                <a:effectLst>
                  <a:outerShdw blurRad="50800" dist="228600" dir="2700000" algn="tl" rotWithShape="0">
                    <a:prstClr val="black">
                      <a:alpha val="40000"/>
                    </a:prstClr>
                  </a:outerShdw>
                </a:effectLst>
              </a:rPr>
              <a:t>	4 – 7				</a:t>
            </a:r>
            <a:r>
              <a:rPr lang="en-US" sz="3000" b="1" dirty="0" smtClean="0">
                <a:ln>
                  <a:solidFill>
                    <a:srgbClr val="C5E379"/>
                  </a:solidFill>
                </a:ln>
                <a:solidFill>
                  <a:srgbClr val="D8ECA6"/>
                </a:solidFill>
                <a:effectLst>
                  <a:outerShdw blurRad="50800" dist="228600" dir="2700000" algn="tl" rotWithShape="0">
                    <a:prstClr val="black">
                      <a:alpha val="40000"/>
                    </a:prstClr>
                  </a:outerShdw>
                </a:effectLst>
              </a:rPr>
              <a:t>	s</a:t>
            </a:r>
            <a:r>
              <a:rPr lang="en-US" sz="3000" b="1" dirty="0">
                <a:ln>
                  <a:solidFill>
                    <a:srgbClr val="C5E379"/>
                  </a:solidFill>
                </a:ln>
                <a:solidFill>
                  <a:srgbClr val="D8ECA6"/>
                </a:solidFill>
                <a:effectLst>
                  <a:outerShdw blurRad="50800" dist="228600" dir="2700000" algn="tl" rotWithShape="0">
                    <a:prstClr val="black">
                      <a:alpha val="40000"/>
                    </a:prstClr>
                  </a:outerShdw>
                </a:effectLst>
              </a:rPr>
              <a:t>, p, d, f</a:t>
            </a:r>
          </a:p>
        </p:txBody>
      </p:sp>
      <p:sp>
        <p:nvSpPr>
          <p:cNvPr id="82947" name="Text Box 3"/>
          <p:cNvSpPr txBox="1">
            <a:spLocks noChangeArrowheads="1"/>
          </p:cNvSpPr>
          <p:nvPr/>
        </p:nvSpPr>
        <p:spPr bwMode="auto">
          <a:xfrm>
            <a:off x="533400" y="3838574"/>
            <a:ext cx="3200400" cy="2800767"/>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r>
              <a:rPr lang="en-US" sz="4400" b="1" dirty="0">
                <a:ln>
                  <a:solidFill>
                    <a:srgbClr val="C5E379"/>
                  </a:solidFill>
                </a:ln>
                <a:solidFill>
                  <a:srgbClr val="D8ECA6"/>
                </a:solidFill>
                <a:effectLst>
                  <a:outerShdw blurRad="50800" dist="228600" dir="2700000" algn="tl" rotWithShape="0">
                    <a:prstClr val="black">
                      <a:alpha val="40000"/>
                    </a:prstClr>
                  </a:outerShdw>
                </a:effectLst>
              </a:rPr>
              <a:t>1s</a:t>
            </a:r>
          </a:p>
          <a:p>
            <a:r>
              <a:rPr lang="en-US" sz="4400" b="1" dirty="0">
                <a:ln>
                  <a:solidFill>
                    <a:srgbClr val="C5E379"/>
                  </a:solidFill>
                </a:ln>
                <a:solidFill>
                  <a:srgbClr val="D8ECA6"/>
                </a:solidFill>
                <a:effectLst>
                  <a:outerShdw blurRad="50800" dist="228600" dir="2700000" algn="tl" rotWithShape="0">
                    <a:prstClr val="black">
                      <a:alpha val="40000"/>
                    </a:prstClr>
                  </a:outerShdw>
                </a:effectLst>
              </a:rPr>
              <a:t>2s 2p</a:t>
            </a:r>
          </a:p>
          <a:p>
            <a:r>
              <a:rPr lang="en-US" sz="4400" b="1" dirty="0">
                <a:ln>
                  <a:solidFill>
                    <a:srgbClr val="C5E379"/>
                  </a:solidFill>
                </a:ln>
                <a:solidFill>
                  <a:srgbClr val="D8ECA6"/>
                </a:solidFill>
                <a:effectLst>
                  <a:outerShdw blurRad="50800" dist="228600" dir="2700000" algn="tl" rotWithShape="0">
                    <a:prstClr val="black">
                      <a:alpha val="40000"/>
                    </a:prstClr>
                  </a:outerShdw>
                </a:effectLst>
              </a:rPr>
              <a:t>3s 3p 3d</a:t>
            </a:r>
          </a:p>
          <a:p>
            <a:r>
              <a:rPr lang="en-US" sz="4400" b="1" dirty="0">
                <a:ln>
                  <a:solidFill>
                    <a:srgbClr val="C5E379"/>
                  </a:solidFill>
                </a:ln>
                <a:solidFill>
                  <a:srgbClr val="D8ECA6"/>
                </a:solidFill>
                <a:effectLst>
                  <a:outerShdw blurRad="50800" dist="228600" dir="2700000" algn="tl" rotWithShape="0">
                    <a:prstClr val="black">
                      <a:alpha val="40000"/>
                    </a:prstClr>
                  </a:outerShdw>
                </a:effectLst>
              </a:rPr>
              <a:t>4s 4p 4d 4f</a:t>
            </a:r>
          </a:p>
        </p:txBody>
      </p:sp>
      <p:sp>
        <p:nvSpPr>
          <p:cNvPr id="82948" name="Text Box 4"/>
          <p:cNvSpPr txBox="1">
            <a:spLocks noChangeArrowheads="1"/>
          </p:cNvSpPr>
          <p:nvPr/>
        </p:nvSpPr>
        <p:spPr bwMode="auto">
          <a:xfrm>
            <a:off x="4953000" y="4419600"/>
            <a:ext cx="3103735" cy="2123658"/>
          </a:xfrm>
          <a:prstGeom prst="rect">
            <a:avLst/>
          </a:prstGeom>
          <a:noFill/>
          <a:ln w="9525">
            <a:noFill/>
            <a:miter lim="800000"/>
            <a:headEnd/>
            <a:tailEnd/>
          </a:ln>
          <a:effectLst/>
        </p:spPr>
        <p:txBody>
          <a:bodyPr wrap="none">
            <a:spAutoFit/>
            <a:scene3d>
              <a:camera prst="orthographicFront"/>
              <a:lightRig rig="threePt" dir="t"/>
            </a:scene3d>
            <a:sp3d extrusionH="57150">
              <a:bevelT w="82550" h="38100" prst="coolSlant"/>
            </a:sp3d>
          </a:bodyPr>
          <a:lstStyle/>
          <a:p>
            <a:r>
              <a:rPr lang="en-US" sz="4400" b="1" dirty="0">
                <a:ln>
                  <a:solidFill>
                    <a:srgbClr val="C5E379"/>
                  </a:solidFill>
                </a:ln>
                <a:solidFill>
                  <a:srgbClr val="D8ECA6"/>
                </a:solidFill>
                <a:effectLst>
                  <a:outerShdw blurRad="50800" dist="228600" dir="2700000" algn="tl" rotWithShape="0">
                    <a:prstClr val="black">
                      <a:alpha val="40000"/>
                    </a:prstClr>
                  </a:outerShdw>
                </a:effectLst>
              </a:rPr>
              <a:t>5s 5p 5d 5f</a:t>
            </a:r>
          </a:p>
          <a:p>
            <a:r>
              <a:rPr lang="en-US" sz="4400" b="1" dirty="0">
                <a:ln>
                  <a:solidFill>
                    <a:srgbClr val="C5E379"/>
                  </a:solidFill>
                </a:ln>
                <a:solidFill>
                  <a:srgbClr val="D8ECA6"/>
                </a:solidFill>
                <a:effectLst>
                  <a:outerShdw blurRad="50800" dist="228600" dir="2700000" algn="tl" rotWithShape="0">
                    <a:prstClr val="black">
                      <a:alpha val="40000"/>
                    </a:prstClr>
                  </a:outerShdw>
                </a:effectLst>
              </a:rPr>
              <a:t>6s 6p 6d 6f</a:t>
            </a:r>
          </a:p>
          <a:p>
            <a:r>
              <a:rPr lang="en-US" sz="4400" b="1" dirty="0">
                <a:ln>
                  <a:solidFill>
                    <a:srgbClr val="C5E379"/>
                  </a:solidFill>
                </a:ln>
                <a:solidFill>
                  <a:srgbClr val="D8ECA6"/>
                </a:solidFill>
                <a:effectLst>
                  <a:outerShdw blurRad="50800" dist="228600" dir="2700000" algn="tl" rotWithShape="0">
                    <a:prstClr val="black">
                      <a:alpha val="40000"/>
                    </a:prstClr>
                  </a:outerShdw>
                </a:effectLst>
              </a:rPr>
              <a:t>7s 7p 7d 7f</a:t>
            </a:r>
          </a:p>
        </p:txBody>
      </p:sp>
      <p:sp>
        <p:nvSpPr>
          <p:cNvPr id="82949" name="Line 5"/>
          <p:cNvSpPr>
            <a:spLocks noChangeShapeType="1"/>
          </p:cNvSpPr>
          <p:nvPr/>
        </p:nvSpPr>
        <p:spPr bwMode="auto">
          <a:xfrm>
            <a:off x="152400" y="3810000"/>
            <a:ext cx="8686800" cy="0"/>
          </a:xfrm>
          <a:prstGeom prst="line">
            <a:avLst/>
          </a:prstGeom>
          <a:noFill/>
          <a:ln w="76200">
            <a:solidFill>
              <a:schemeClr val="tx1"/>
            </a:solidFill>
            <a:round/>
            <a:headEnd/>
            <a:tailEnd/>
          </a:ln>
          <a:effectLst/>
        </p:spPr>
        <p:txBody>
          <a:bodyPr/>
          <a:lstStyle/>
          <a:p>
            <a:endParaRPr lang="en-US"/>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ext Box 2"/>
          <p:cNvSpPr txBox="1">
            <a:spLocks noChangeArrowheads="1"/>
          </p:cNvSpPr>
          <p:nvPr/>
        </p:nvSpPr>
        <p:spPr bwMode="auto">
          <a:xfrm>
            <a:off x="152400" y="152400"/>
            <a:ext cx="8763000" cy="4832092"/>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r>
              <a:rPr lang="en-US" sz="4400" b="1" dirty="0">
                <a:ln>
                  <a:solidFill>
                    <a:srgbClr val="C5E379"/>
                  </a:solidFill>
                </a:ln>
                <a:solidFill>
                  <a:srgbClr val="D8ECA6"/>
                </a:solidFill>
                <a:effectLst>
                  <a:outerShdw blurRad="50800" dist="228600" dir="2700000" algn="tl" rotWithShape="0">
                    <a:prstClr val="black">
                      <a:alpha val="40000"/>
                    </a:prstClr>
                  </a:outerShdw>
                </a:effectLst>
              </a:rPr>
              <a:t>Section 5.3: Electron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Configurations</a:t>
            </a:r>
          </a:p>
          <a:p>
            <a:pPr algn="ct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[Since we know where the electrons are, we need to be able to show this in an easy way.]</a:t>
            </a:r>
          </a:p>
          <a:p>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4" name="Text Box 2"/>
          <p:cNvSpPr txBox="1">
            <a:spLocks noChangeArrowheads="1"/>
          </p:cNvSpPr>
          <p:nvPr/>
        </p:nvSpPr>
        <p:spPr bwMode="auto">
          <a:xfrm>
            <a:off x="152400" y="4367986"/>
            <a:ext cx="8763000" cy="2185214"/>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marL="457200" indent="-457200" algn="ctr">
              <a:spcBef>
                <a:spcPct val="50000"/>
              </a:spcBef>
            </a:pPr>
            <a:r>
              <a:rPr lang="en-US" sz="4400" b="1" dirty="0">
                <a:ln>
                  <a:solidFill>
                    <a:srgbClr val="C5E379"/>
                  </a:solidFill>
                </a:ln>
                <a:solidFill>
                  <a:srgbClr val="D8ECA6"/>
                </a:solidFill>
                <a:effectLst>
                  <a:outerShdw blurRad="50800" dist="228600" dir="2700000" algn="tl" rotWithShape="0">
                    <a:prstClr val="black">
                      <a:alpha val="40000"/>
                    </a:prstClr>
                  </a:outerShdw>
                </a:effectLst>
              </a:rPr>
              <a:t>[This arrangement of electrons in an atom is called an electron configuration. ]</a:t>
            </a:r>
          </a:p>
        </p:txBody>
      </p:sp>
    </p:spTree>
  </p:cSld>
  <p:clrMapOvr>
    <a:masterClrMapping/>
  </p:clrMapOvr>
  <p:transition>
    <p:cover dir="r"/>
    <p:sndAc>
      <p:stSnd>
        <p:snd r:embed="rId2" name="whoosh.wav"/>
      </p:stSnd>
    </p:sndAc>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 Box 2"/>
          <p:cNvSpPr txBox="1">
            <a:spLocks noChangeArrowheads="1"/>
          </p:cNvSpPr>
          <p:nvPr/>
        </p:nvSpPr>
        <p:spPr bwMode="auto">
          <a:xfrm>
            <a:off x="152400" y="152400"/>
            <a:ext cx="8763000" cy="1446550"/>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marL="457200" indent="-457200">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I.)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Three rules for making electron configurations: </a:t>
            </a:r>
          </a:p>
        </p:txBody>
      </p:sp>
      <p:sp>
        <p:nvSpPr>
          <p:cNvPr id="3" name="Text Box 2"/>
          <p:cNvSpPr txBox="1">
            <a:spLocks noChangeArrowheads="1"/>
          </p:cNvSpPr>
          <p:nvPr/>
        </p:nvSpPr>
        <p:spPr bwMode="auto">
          <a:xfrm>
            <a:off x="152400" y="1600200"/>
            <a:ext cx="8763000" cy="5170646"/>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marL="457200" indent="-457200">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 </a:t>
            </a:r>
            <a:r>
              <a:rPr lang="en-US" sz="4400" b="1" u="sng" dirty="0" err="1" smtClean="0">
                <a:ln>
                  <a:solidFill>
                    <a:srgbClr val="C5E379"/>
                  </a:solidFill>
                </a:ln>
                <a:solidFill>
                  <a:srgbClr val="D8ECA6"/>
                </a:solidFill>
                <a:effectLst>
                  <a:outerShdw blurRad="50800" dist="228600" dir="2700000" algn="tl" rotWithShape="0">
                    <a:prstClr val="black">
                      <a:alpha val="40000"/>
                    </a:prstClr>
                  </a:outerShdw>
                </a:effectLst>
              </a:rPr>
              <a:t>Aufbau</a:t>
            </a:r>
            <a:r>
              <a:rPr lang="en-US" sz="4400" b="1" u="sng"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400" b="1" u="sng" dirty="0">
                <a:ln>
                  <a:solidFill>
                    <a:srgbClr val="C5E379"/>
                  </a:solidFill>
                </a:ln>
                <a:solidFill>
                  <a:srgbClr val="D8ECA6"/>
                </a:solidFill>
                <a:effectLst>
                  <a:outerShdw blurRad="50800" dist="228600" dir="2700000" algn="tl" rotWithShape="0">
                    <a:prstClr val="black">
                      <a:alpha val="40000"/>
                    </a:prstClr>
                  </a:outerShdw>
                </a:effectLst>
              </a:rPr>
              <a:t>Principle</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electrons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must fill lower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energy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levels before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electrons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can fill higher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energy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levels.  </a:t>
            </a:r>
            <a:endParaRPr lang="en-US" sz="4400" b="1" dirty="0" smtClean="0">
              <a:ln>
                <a:solidFill>
                  <a:srgbClr val="C5E379"/>
                </a:solidFill>
              </a:ln>
              <a:solidFill>
                <a:srgbClr val="D8ECA6"/>
              </a:solidFill>
              <a:effectLst>
                <a:outerShdw blurRad="50800" dist="228600" dir="2700000" algn="tl" rotWithShape="0">
                  <a:prstClr val="black">
                    <a:alpha val="40000"/>
                  </a:prstClr>
                </a:outerShdw>
              </a:effectLst>
            </a:endParaRPr>
          </a:p>
          <a:p>
            <a:pPr marL="457200" indent="-457200" algn="ct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[This means 1s is filled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before 2s,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etc] </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ext Box 2"/>
          <p:cNvSpPr txBox="1">
            <a:spLocks noChangeArrowheads="1"/>
          </p:cNvSpPr>
          <p:nvPr/>
        </p:nvSpPr>
        <p:spPr bwMode="auto">
          <a:xfrm>
            <a:off x="152400" y="152400"/>
            <a:ext cx="8763000" cy="6186309"/>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marL="457200" indent="-457200">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B</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 </a:t>
            </a:r>
            <a:r>
              <a:rPr lang="en-US" sz="4400" b="1" u="sng" dirty="0" smtClean="0">
                <a:ln>
                  <a:solidFill>
                    <a:srgbClr val="C5E379"/>
                  </a:solidFill>
                </a:ln>
                <a:solidFill>
                  <a:srgbClr val="D8ECA6"/>
                </a:solidFill>
                <a:effectLst>
                  <a:outerShdw blurRad="50800" dist="228600" dir="2700000" algn="tl" rotWithShape="0">
                    <a:prstClr val="black">
                      <a:alpha val="40000"/>
                    </a:prstClr>
                  </a:outerShdw>
                </a:effectLst>
              </a:rPr>
              <a:t>Pauli </a:t>
            </a:r>
            <a:r>
              <a:rPr lang="en-US" sz="4400" b="1" u="sng" dirty="0">
                <a:ln>
                  <a:solidFill>
                    <a:srgbClr val="C5E379"/>
                  </a:solidFill>
                </a:ln>
                <a:solidFill>
                  <a:srgbClr val="D8ECA6"/>
                </a:solidFill>
                <a:effectLst>
                  <a:outerShdw blurRad="50800" dist="228600" dir="2700000" algn="tl" rotWithShape="0">
                    <a:prstClr val="black">
                      <a:alpha val="40000"/>
                    </a:prstClr>
                  </a:outerShdw>
                </a:effectLst>
              </a:rPr>
              <a:t>E</a:t>
            </a:r>
            <a:r>
              <a:rPr lang="en-US" sz="4400" b="1" u="sng" dirty="0" smtClean="0">
                <a:ln>
                  <a:solidFill>
                    <a:srgbClr val="C5E379"/>
                  </a:solidFill>
                </a:ln>
                <a:solidFill>
                  <a:srgbClr val="D8ECA6"/>
                </a:solidFill>
                <a:effectLst>
                  <a:outerShdw blurRad="50800" dist="228600" dir="2700000" algn="tl" rotWithShape="0">
                    <a:prstClr val="black">
                      <a:alpha val="40000"/>
                    </a:prstClr>
                  </a:outerShdw>
                </a:effectLst>
              </a:rPr>
              <a:t>xclusion Principle</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 Up to 2 electrons per orbital    </a:t>
            </a:r>
          </a:p>
          <a:p>
            <a:pPr marL="457200" indent="-457200">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[-remember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s has 1 orbital, p has 3, d has 5, and f has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7</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a:p>
            <a:pPr marL="457200" indent="-457200">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-So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s holds 2 electrons, p holds 6 electrons, d holds 10 electrons, and f hold 14 electrons</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20" name="Picture 4" descr="spectra"/>
          <p:cNvPicPr>
            <a:picLocks noChangeAspect="1" noChangeArrowheads="1"/>
          </p:cNvPicPr>
          <p:nvPr/>
        </p:nvPicPr>
        <p:blipFill>
          <a:blip r:embed="rId3" cstate="print"/>
          <a:srcRect/>
          <a:stretch>
            <a:fillRect/>
          </a:stretch>
        </p:blipFill>
        <p:spPr bwMode="auto">
          <a:xfrm>
            <a:off x="0" y="4572000"/>
            <a:ext cx="9144000" cy="2286000"/>
          </a:xfrm>
          <a:prstGeom prst="rect">
            <a:avLst/>
          </a:prstGeom>
          <a:noFill/>
        </p:spPr>
      </p:pic>
      <p:sp>
        <p:nvSpPr>
          <p:cNvPr id="34818" name="Text Box 2"/>
          <p:cNvSpPr txBox="1">
            <a:spLocks noChangeArrowheads="1"/>
          </p:cNvSpPr>
          <p:nvPr/>
        </p:nvSpPr>
        <p:spPr bwMode="auto">
          <a:xfrm>
            <a:off x="152400" y="152400"/>
            <a:ext cx="8763000" cy="452431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A) </a:t>
            </a:r>
            <a:r>
              <a:rPr lang="en-US" b="1" u="sng" dirty="0" smtClean="0">
                <a:ln>
                  <a:solidFill>
                    <a:srgbClr val="C5E379"/>
                  </a:solidFill>
                </a:ln>
                <a:solidFill>
                  <a:srgbClr val="D8ECA6"/>
                </a:solidFill>
                <a:effectLst>
                  <a:outerShdw blurRad="50800" dist="228600" dir="2700000" algn="tl" rotWithShape="0">
                    <a:prstClr val="black">
                      <a:alpha val="40000"/>
                    </a:prstClr>
                  </a:outerShdw>
                </a:effectLst>
              </a:rPr>
              <a:t>Atomic Emission Spectrum</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 The different </a:t>
            </a:r>
            <a:r>
              <a:rPr lang="en-US" b="1" dirty="0">
                <a:ln>
                  <a:solidFill>
                    <a:srgbClr val="C5E379"/>
                  </a:solidFill>
                </a:ln>
                <a:solidFill>
                  <a:srgbClr val="D8ECA6"/>
                </a:solidFill>
                <a:effectLst>
                  <a:outerShdw blurRad="50800" dist="228600" dir="2700000" algn="tl" rotWithShape="0">
                    <a:prstClr val="black">
                      <a:alpha val="40000"/>
                    </a:prstClr>
                  </a:outerShdw>
                </a:effectLst>
              </a:rPr>
              <a:t>set of lines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that each element uniquely makes.			 	[It’s because </a:t>
            </a:r>
            <a:r>
              <a:rPr lang="en-US" b="1" dirty="0">
                <a:ln>
                  <a:solidFill>
                    <a:srgbClr val="C5E379"/>
                  </a:solidFill>
                </a:ln>
                <a:solidFill>
                  <a:srgbClr val="D8ECA6"/>
                </a:solidFill>
                <a:effectLst>
                  <a:outerShdw blurRad="50800" dist="228600" dir="2700000" algn="tl" rotWithShape="0">
                    <a:prstClr val="black">
                      <a:alpha val="40000"/>
                    </a:prstClr>
                  </a:outerShdw>
                </a:effectLst>
              </a:rPr>
              <a:t>of the electrons in each element</a:t>
            </a:r>
            <a:r>
              <a:rPr lang="en-US" b="1" dirty="0" smtClean="0">
                <a:solidFill>
                  <a:srgbClr val="CCFF99"/>
                </a:solidFill>
                <a:effectLst>
                  <a:outerShdw blurRad="50800" dist="38100" dir="2700000" algn="tl" rotWithShape="0">
                    <a:prstClr val="black">
                      <a:alpha val="40000"/>
                    </a:prstClr>
                  </a:outerShdw>
                </a:effectLst>
              </a:rPr>
              <a:t>.] </a:t>
            </a:r>
            <a:endParaRPr lang="en-US" b="1" dirty="0">
              <a:solidFill>
                <a:srgbClr val="CCFF99"/>
              </a:solidFill>
              <a:effectLst>
                <a:outerShdw blurRad="50800" dist="381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152400" y="152400"/>
            <a:ext cx="8763000" cy="5170646"/>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marL="457200" indent="-457200">
              <a:spcBef>
                <a:spcPct val="50000"/>
              </a:spcBef>
            </a:pPr>
            <a:r>
              <a:rPr lang="en-US" sz="4400" b="1" dirty="0">
                <a:ln>
                  <a:solidFill>
                    <a:srgbClr val="C5E379"/>
                  </a:solidFill>
                </a:ln>
                <a:solidFill>
                  <a:srgbClr val="D8ECA6"/>
                </a:solidFill>
                <a:effectLst>
                  <a:outerShdw blurRad="50800" dist="228600" dir="2700000" algn="tl" rotWithShape="0">
                    <a:prstClr val="black">
                      <a:alpha val="40000"/>
                    </a:prstClr>
                  </a:outerShdw>
                </a:effectLst>
              </a:rPr>
              <a:t>C) </a:t>
            </a:r>
            <a:r>
              <a:rPr lang="en-US" sz="4400" b="1" u="sng" dirty="0" err="1">
                <a:ln>
                  <a:solidFill>
                    <a:srgbClr val="C5E379"/>
                  </a:solidFill>
                </a:ln>
                <a:solidFill>
                  <a:srgbClr val="D8ECA6"/>
                </a:solidFill>
                <a:effectLst>
                  <a:outerShdw blurRad="50800" dist="228600" dir="2700000" algn="tl" rotWithShape="0">
                    <a:prstClr val="black">
                      <a:alpha val="40000"/>
                    </a:prstClr>
                  </a:outerShdw>
                </a:effectLst>
              </a:rPr>
              <a:t>Hund’s</a:t>
            </a:r>
            <a:r>
              <a:rPr lang="en-US" sz="4400" b="1" u="sng" dirty="0">
                <a:ln>
                  <a:solidFill>
                    <a:srgbClr val="C5E379"/>
                  </a:solidFill>
                </a:ln>
                <a:solidFill>
                  <a:srgbClr val="D8ECA6"/>
                </a:solidFill>
                <a:effectLst>
                  <a:outerShdw blurRad="50800" dist="228600" dir="2700000" algn="tl" rotWithShape="0">
                    <a:prstClr val="black">
                      <a:alpha val="40000"/>
                    </a:prstClr>
                  </a:outerShdw>
                </a:effectLst>
              </a:rPr>
              <a:t> rule</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Put 1 electron per orbital in a sublevel before you put 2. (ups before downs)</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a:p>
            <a:pPr marL="457200" indent="-457200">
              <a:spcBef>
                <a:spcPct val="50000"/>
              </a:spcBef>
            </a:pPr>
            <a:r>
              <a:rPr lang="en-US" sz="4400" b="1" dirty="0">
                <a:ln>
                  <a:solidFill>
                    <a:srgbClr val="C5E379"/>
                  </a:solidFill>
                </a:ln>
                <a:solidFill>
                  <a:srgbClr val="D8ECA6"/>
                </a:solidFill>
                <a:effectLst>
                  <a:outerShdw blurRad="50800" dist="228600" dir="2700000" algn="tl" rotWithShape="0">
                    <a:prstClr val="black">
                      <a:alpha val="40000"/>
                    </a:prstClr>
                  </a:outerShdw>
                </a:effectLst>
              </a:rPr>
              <a:t>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Yes</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No</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a:p>
            <a:pPr marL="457200" indent="-457200">
              <a:spcBef>
                <a:spcPct val="50000"/>
              </a:spcBef>
            </a:pPr>
            <a:r>
              <a:rPr lang="en-US" sz="4400" b="1" dirty="0">
                <a:ln>
                  <a:solidFill>
                    <a:srgbClr val="C5E379"/>
                  </a:solidFill>
                </a:ln>
                <a:solidFill>
                  <a:srgbClr val="D8ECA6"/>
                </a:solidFill>
                <a:effectLst>
                  <a:outerShdw blurRad="50800" dist="228600" dir="2700000" algn="tl" rotWithShape="0">
                    <a:prstClr val="black">
                      <a:alpha val="40000"/>
                    </a:prstClr>
                  </a:outerShdw>
                </a:effectLst>
              </a:rPr>
              <a:t>	□ □ □ 			 □ □ □ </a:t>
            </a:r>
          </a:p>
          <a:p>
            <a:pPr marL="457200" indent="-457200">
              <a:spcBef>
                <a:spcPct val="50000"/>
              </a:spcBef>
            </a:pPr>
            <a:r>
              <a:rPr lang="en-US" sz="4400" b="1" dirty="0">
                <a:ln>
                  <a:solidFill>
                    <a:srgbClr val="C5E379"/>
                  </a:solidFill>
                </a:ln>
                <a:solidFill>
                  <a:srgbClr val="D8ECA6"/>
                </a:solidFill>
                <a:effectLst>
                  <a:outerShdw blurRad="50800" dist="228600" dir="2700000" algn="tl" rotWithShape="0">
                    <a:prstClr val="black">
                      <a:alpha val="40000"/>
                    </a:prstClr>
                  </a:outerShdw>
                </a:effectLst>
              </a:rPr>
              <a:t>	   2p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400" b="1" dirty="0" err="1" smtClean="0">
                <a:ln>
                  <a:solidFill>
                    <a:srgbClr val="C5E379"/>
                  </a:solidFill>
                </a:ln>
                <a:solidFill>
                  <a:srgbClr val="D8ECA6"/>
                </a:solidFill>
                <a:effectLst>
                  <a:outerShdw blurRad="50800" dist="228600" dir="2700000" algn="tl" rotWithShape="0">
                    <a:prstClr val="black">
                      <a:alpha val="40000"/>
                    </a:prstClr>
                  </a:outerShdw>
                </a:effectLst>
              </a:rPr>
              <a:t>2p</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91139" name="Line 3"/>
          <p:cNvSpPr>
            <a:spLocks noChangeShapeType="1"/>
          </p:cNvSpPr>
          <p:nvPr/>
        </p:nvSpPr>
        <p:spPr bwMode="auto">
          <a:xfrm flipV="1">
            <a:off x="838200" y="3810000"/>
            <a:ext cx="0" cy="304800"/>
          </a:xfrm>
          <a:prstGeom prst="line">
            <a:avLst/>
          </a:prstGeom>
          <a:noFill/>
          <a:ln w="38100">
            <a:solidFill>
              <a:schemeClr val="tx1"/>
            </a:solidFill>
            <a:round/>
            <a:headEnd/>
            <a:tailEnd type="triangle" w="med" len="med"/>
          </a:ln>
          <a:effectLst/>
        </p:spPr>
        <p:txBody>
          <a:bodyPr/>
          <a:lstStyle/>
          <a:p>
            <a:endParaRPr lang="en-US"/>
          </a:p>
        </p:txBody>
      </p:sp>
      <p:sp>
        <p:nvSpPr>
          <p:cNvPr id="91140" name="Line 4"/>
          <p:cNvSpPr>
            <a:spLocks noChangeShapeType="1"/>
          </p:cNvSpPr>
          <p:nvPr/>
        </p:nvSpPr>
        <p:spPr bwMode="auto">
          <a:xfrm flipV="1">
            <a:off x="1295400" y="3810000"/>
            <a:ext cx="0" cy="304800"/>
          </a:xfrm>
          <a:prstGeom prst="line">
            <a:avLst/>
          </a:prstGeom>
          <a:noFill/>
          <a:ln w="38100">
            <a:solidFill>
              <a:schemeClr val="tx1"/>
            </a:solidFill>
            <a:round/>
            <a:headEnd/>
            <a:tailEnd type="triangle" w="med" len="med"/>
          </a:ln>
          <a:effectLst/>
        </p:spPr>
        <p:txBody>
          <a:bodyPr/>
          <a:lstStyle/>
          <a:p>
            <a:endParaRPr lang="en-US"/>
          </a:p>
        </p:txBody>
      </p:sp>
      <p:sp>
        <p:nvSpPr>
          <p:cNvPr id="91141" name="Line 5"/>
          <p:cNvSpPr>
            <a:spLocks noChangeShapeType="1"/>
          </p:cNvSpPr>
          <p:nvPr/>
        </p:nvSpPr>
        <p:spPr bwMode="auto">
          <a:xfrm flipV="1">
            <a:off x="1795347" y="3810000"/>
            <a:ext cx="0" cy="304800"/>
          </a:xfrm>
          <a:prstGeom prst="line">
            <a:avLst/>
          </a:prstGeom>
          <a:noFill/>
          <a:ln w="38100">
            <a:solidFill>
              <a:schemeClr val="tx1"/>
            </a:solidFill>
            <a:round/>
            <a:headEnd/>
            <a:tailEnd type="triangle" w="med" len="med"/>
          </a:ln>
          <a:effectLst/>
        </p:spPr>
        <p:txBody>
          <a:bodyPr/>
          <a:lstStyle/>
          <a:p>
            <a:endParaRPr lang="en-US"/>
          </a:p>
        </p:txBody>
      </p:sp>
      <p:sp>
        <p:nvSpPr>
          <p:cNvPr id="91142" name="Line 6"/>
          <p:cNvSpPr>
            <a:spLocks noChangeShapeType="1"/>
          </p:cNvSpPr>
          <p:nvPr/>
        </p:nvSpPr>
        <p:spPr bwMode="auto">
          <a:xfrm flipV="1">
            <a:off x="5062653" y="3810000"/>
            <a:ext cx="0" cy="304800"/>
          </a:xfrm>
          <a:prstGeom prst="line">
            <a:avLst/>
          </a:prstGeom>
          <a:noFill/>
          <a:ln w="38100">
            <a:solidFill>
              <a:schemeClr val="tx1"/>
            </a:solidFill>
            <a:round/>
            <a:headEnd/>
            <a:tailEnd type="triangle" w="med" len="med"/>
          </a:ln>
          <a:effectLst/>
        </p:spPr>
        <p:txBody>
          <a:bodyPr/>
          <a:lstStyle/>
          <a:p>
            <a:endParaRPr lang="en-US"/>
          </a:p>
        </p:txBody>
      </p:sp>
      <p:sp>
        <p:nvSpPr>
          <p:cNvPr id="91143" name="Line 7"/>
          <p:cNvSpPr>
            <a:spLocks noChangeShapeType="1"/>
          </p:cNvSpPr>
          <p:nvPr/>
        </p:nvSpPr>
        <p:spPr bwMode="auto">
          <a:xfrm flipV="1">
            <a:off x="5562600" y="3810000"/>
            <a:ext cx="0" cy="304800"/>
          </a:xfrm>
          <a:prstGeom prst="line">
            <a:avLst/>
          </a:prstGeom>
          <a:noFill/>
          <a:ln w="38100">
            <a:solidFill>
              <a:schemeClr val="tx1"/>
            </a:solidFill>
            <a:round/>
            <a:headEnd/>
            <a:tailEnd type="triangle" w="med" len="med"/>
          </a:ln>
          <a:effectLst/>
        </p:spPr>
        <p:txBody>
          <a:bodyPr/>
          <a:lstStyle/>
          <a:p>
            <a:endParaRPr lang="en-US"/>
          </a:p>
        </p:txBody>
      </p:sp>
      <p:sp>
        <p:nvSpPr>
          <p:cNvPr id="91144" name="Line 8"/>
          <p:cNvSpPr>
            <a:spLocks noChangeShapeType="1"/>
          </p:cNvSpPr>
          <p:nvPr/>
        </p:nvSpPr>
        <p:spPr bwMode="auto">
          <a:xfrm>
            <a:off x="5138853" y="3810000"/>
            <a:ext cx="0" cy="304800"/>
          </a:xfrm>
          <a:prstGeom prst="line">
            <a:avLst/>
          </a:prstGeom>
          <a:noFill/>
          <a:ln w="38100">
            <a:solidFill>
              <a:schemeClr val="tx1"/>
            </a:solidFill>
            <a:round/>
            <a:headEnd/>
            <a:tailEnd type="triangle" w="med" len="med"/>
          </a:ln>
          <a:effectLst/>
        </p:spPr>
        <p:txBody>
          <a:bodyPr/>
          <a:lstStyle/>
          <a:p>
            <a:endParaRPr lang="en-US"/>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Up Arrow 6"/>
          <p:cNvSpPr/>
          <p:nvPr/>
        </p:nvSpPr>
        <p:spPr bwMode="auto">
          <a:xfrm>
            <a:off x="2514600" y="4343400"/>
            <a:ext cx="762000" cy="1752600"/>
          </a:xfrm>
          <a:prstGeom prst="upArrow">
            <a:avLst/>
          </a:prstGeom>
          <a:ln>
            <a:headEnd type="none" w="med" len="med"/>
            <a:tailEnd type="none" w="med" len="med"/>
          </a:ln>
          <a:scene3d>
            <a:camera prst="perspectiveAbove"/>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92162" name="Text Box 2"/>
          <p:cNvSpPr txBox="1">
            <a:spLocks noChangeArrowheads="1"/>
          </p:cNvSpPr>
          <p:nvPr/>
        </p:nvSpPr>
        <p:spPr bwMode="auto">
          <a:xfrm>
            <a:off x="152400" y="152400"/>
            <a:ext cx="8763000" cy="2462213"/>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II.) </a:t>
            </a:r>
            <a:r>
              <a:rPr lang="en-US" sz="4400" b="1" u="sng" dirty="0" smtClean="0">
                <a:ln>
                  <a:solidFill>
                    <a:srgbClr val="C5E379"/>
                  </a:solidFill>
                </a:ln>
                <a:solidFill>
                  <a:srgbClr val="D8ECA6"/>
                </a:solidFill>
                <a:effectLst>
                  <a:outerShdw blurRad="50800" dist="228600" dir="2700000" algn="tl" rotWithShape="0">
                    <a:prstClr val="black">
                      <a:alpha val="40000"/>
                    </a:prstClr>
                  </a:outerShdw>
                </a:effectLst>
              </a:rPr>
              <a:t>Using </a:t>
            </a:r>
            <a:r>
              <a:rPr lang="en-US" sz="4400" b="1" u="sng" dirty="0" err="1" smtClean="0">
                <a:ln>
                  <a:solidFill>
                    <a:srgbClr val="C5E379"/>
                  </a:solidFill>
                </a:ln>
                <a:solidFill>
                  <a:srgbClr val="D8ECA6"/>
                </a:solidFill>
                <a:effectLst>
                  <a:outerShdw blurRad="50800" dist="228600" dir="2700000" algn="tl" rotWithShape="0">
                    <a:prstClr val="black">
                      <a:alpha val="40000"/>
                    </a:prstClr>
                  </a:outerShdw>
                </a:effectLst>
              </a:rPr>
              <a:t>Aufbau</a:t>
            </a:r>
            <a:r>
              <a:rPr lang="en-US" sz="4400" b="1" u="sng" dirty="0" smtClean="0">
                <a:ln>
                  <a:solidFill>
                    <a:srgbClr val="C5E379"/>
                  </a:solidFill>
                </a:ln>
                <a:solidFill>
                  <a:srgbClr val="D8ECA6"/>
                </a:solidFill>
                <a:effectLst>
                  <a:outerShdw blurRad="50800" dist="228600" dir="2700000" algn="tl" rotWithShape="0">
                    <a:prstClr val="black">
                      <a:alpha val="40000"/>
                    </a:prstClr>
                  </a:outerShdw>
                </a:effectLst>
              </a:rPr>
              <a:t> diagrams</a:t>
            </a:r>
          </a:p>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 Boxes represent </a:t>
            </a:r>
            <a:r>
              <a:rPr lang="en-US" sz="4400" b="1" dirty="0" err="1" smtClean="0">
                <a:ln>
                  <a:solidFill>
                    <a:srgbClr val="C5E379"/>
                  </a:solidFill>
                </a:ln>
                <a:solidFill>
                  <a:srgbClr val="D8ECA6"/>
                </a:solidFill>
                <a:effectLst>
                  <a:outerShdw blurRad="50800" dist="228600" dir="2700000" algn="tl" rotWithShape="0">
                    <a:prstClr val="black">
                      <a:alpha val="40000"/>
                    </a:prstClr>
                  </a:outerShdw>
                </a:effectLst>
              </a:rPr>
              <a:t>orbitals</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p>
        </p:txBody>
      </p:sp>
      <p:pic>
        <p:nvPicPr>
          <p:cNvPr id="92163" name="Picture 3"/>
          <p:cNvPicPr>
            <a:picLocks noChangeAspect="1" noChangeArrowheads="1"/>
          </p:cNvPicPr>
          <p:nvPr/>
        </p:nvPicPr>
        <p:blipFill>
          <a:blip r:embed="rId3" cstate="print"/>
          <a:srcRect/>
          <a:stretch>
            <a:fillRect/>
          </a:stretch>
        </p:blipFill>
        <p:spPr bwMode="auto">
          <a:xfrm>
            <a:off x="4495800" y="3192463"/>
            <a:ext cx="4495800" cy="3665537"/>
          </a:xfrm>
          <a:prstGeom prst="rect">
            <a:avLst/>
          </a:prstGeom>
          <a:noFill/>
          <a:ln w="9525">
            <a:noFill/>
            <a:miter lim="800000"/>
            <a:headEnd/>
            <a:tailEnd/>
          </a:ln>
          <a:effectLst>
            <a:outerShdw blurRad="107950" dist="12700" dir="5400000" algn="ctr">
              <a:srgbClr val="000000"/>
            </a:outerShdw>
          </a:effectLst>
          <a:scene3d>
            <a:camera prst="perspectiveBelow"/>
            <a:lightRig rig="soft" dir="t">
              <a:rot lat="0" lon="0" rev="0"/>
            </a:lightRig>
          </a:scene3d>
          <a:sp3d contourW="44450" prstMaterial="matte">
            <a:bevelT w="63500" h="63500" prst="artDeco"/>
            <a:contourClr>
              <a:srgbClr val="FFFFFF"/>
            </a:contourClr>
          </a:sp3d>
        </p:spPr>
      </p:pic>
      <p:sp>
        <p:nvSpPr>
          <p:cNvPr id="4" name="Text Box 4"/>
          <p:cNvSpPr txBox="1">
            <a:spLocks noChangeArrowheads="1"/>
          </p:cNvSpPr>
          <p:nvPr/>
        </p:nvSpPr>
        <p:spPr bwMode="auto">
          <a:xfrm>
            <a:off x="990600" y="3276600"/>
            <a:ext cx="3509294" cy="769441"/>
          </a:xfrm>
          <a:prstGeom prst="rect">
            <a:avLst/>
          </a:prstGeom>
          <a:noFill/>
          <a:ln w="9525">
            <a:noFill/>
            <a:miter lim="800000"/>
            <a:headEnd/>
            <a:tailEnd/>
          </a:ln>
          <a:effectLst/>
        </p:spPr>
        <p:txBody>
          <a:bodyPr wrap="none">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High Energy</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5" name="Text Box 5"/>
          <p:cNvSpPr txBox="1">
            <a:spLocks noChangeArrowheads="1"/>
          </p:cNvSpPr>
          <p:nvPr/>
        </p:nvSpPr>
        <p:spPr bwMode="auto">
          <a:xfrm>
            <a:off x="1143000" y="5791200"/>
            <a:ext cx="3851251" cy="769441"/>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Low Energy</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9" name="TextBox 8"/>
          <p:cNvSpPr txBox="1"/>
          <p:nvPr/>
        </p:nvSpPr>
        <p:spPr>
          <a:xfrm rot="19867209">
            <a:off x="5828191" y="5136161"/>
            <a:ext cx="3173836" cy="769441"/>
          </a:xfrm>
          <a:prstGeom prst="rect">
            <a:avLst/>
          </a:prstGeom>
          <a:noFill/>
          <a:ln>
            <a:noFill/>
          </a:ln>
          <a:effectLst>
            <a:outerShdw blurRad="107950" dist="12700" dir="5400000" algn="ctr">
              <a:srgbClr val="000000"/>
            </a:outerShdw>
          </a:effectLst>
          <a:scene3d>
            <a:camera prst="perspectiveAbove"/>
            <a:lightRig rig="threePt" dir="t"/>
          </a:scene3d>
        </p:spPr>
        <p:txBody>
          <a:bodyPr wrap="square" rtlCol="0">
            <a:spAutoFit/>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1 before 2</a:t>
            </a:r>
          </a:p>
        </p:txBody>
      </p:sp>
      <p:sp>
        <p:nvSpPr>
          <p:cNvPr id="10" name="Rectangle 9"/>
          <p:cNvSpPr/>
          <p:nvPr/>
        </p:nvSpPr>
        <p:spPr>
          <a:xfrm>
            <a:off x="152400" y="1752600"/>
            <a:ext cx="8839200" cy="769441"/>
          </a:xfrm>
          <a:prstGeom prst="rect">
            <a:avLst/>
          </a:prstGeom>
        </p:spPr>
        <p:txBody>
          <a:bodyPr wrap="square">
            <a:spAutoFit/>
            <a:scene3d>
              <a:camera prst="orthographicFront"/>
              <a:lightRig rig="threePt" dir="t"/>
            </a:scene3d>
            <a:sp3d extrusionH="57150">
              <a:bevelT w="82550" h="38100" prst="coolSlant"/>
            </a:sp3d>
          </a:bodyPr>
          <a:lstStyle/>
          <a:p>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B) Fill from the bottom up,</a:t>
            </a:r>
            <a:endParaRPr lang="en-US" sz="4400" dirty="0"/>
          </a:p>
        </p:txBody>
      </p:sp>
      <p:sp>
        <p:nvSpPr>
          <p:cNvPr id="11" name="Rectangle 10"/>
          <p:cNvSpPr/>
          <p:nvPr/>
        </p:nvSpPr>
        <p:spPr>
          <a:xfrm>
            <a:off x="152400" y="2274838"/>
            <a:ext cx="8839200" cy="830997"/>
          </a:xfrm>
          <a:prstGeom prst="rect">
            <a:avLst/>
          </a:prstGeom>
        </p:spPr>
        <p:txBody>
          <a:bodyPr wrap="square">
            <a:spAutoFit/>
            <a:scene3d>
              <a:camera prst="orthographicFront"/>
              <a:lightRig rig="threePt" dir="t"/>
            </a:scene3d>
            <a:sp3d extrusionH="57150">
              <a:bevelT w="82550" h="38100" prst="coolSlant"/>
            </a:sp3d>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C) Not numerical Order</a:t>
            </a:r>
            <a:endParaRPr lang="en-US" sz="4400" dirty="0"/>
          </a:p>
        </p:txBody>
      </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par>
                                <p:cTn id="8" presetID="12" presetClass="entr" presetSubtype="4" fill="hold" grpId="2"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slide(fromBottom)">
                                      <p:cBhvr>
                                        <p:cTn id="10" dur="500"/>
                                        <p:tgtEl>
                                          <p:spTgt spid="7"/>
                                        </p:tgtEl>
                                      </p:cBhvr>
                                    </p:animEffect>
                                  </p:childTnLst>
                                </p:cTn>
                              </p:par>
                              <p:par>
                                <p:cTn id="11" presetID="12" presetClass="entr" presetSubtype="4" fill="hold" grpId="1"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slide(fromBottom)">
                                      <p:cBhvr>
                                        <p:cTn id="13" dur="500"/>
                                        <p:tgtEl>
                                          <p:spTgt spid="5"/>
                                        </p:tgtEl>
                                      </p:cBhvr>
                                    </p:animEffect>
                                  </p:childTnLst>
                                </p:cTn>
                              </p:par>
                              <p:par>
                                <p:cTn id="14" presetID="12" presetClass="entr" presetSubtype="4" fill="hold" grpId="1"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slide(fromBottom)">
                                      <p:cBhvr>
                                        <p:cTn id="16" dur="500"/>
                                        <p:tgtEl>
                                          <p:spTgt spid="10"/>
                                        </p:tgtEl>
                                      </p:cBhvr>
                                    </p:animEffect>
                                  </p:childTnLst>
                                </p:cTn>
                              </p:par>
                            </p:childTnLst>
                          </p:cTn>
                        </p:par>
                        <p:par>
                          <p:cTn id="17" fill="hold">
                            <p:stCondLst>
                              <p:cond delay="500"/>
                            </p:stCondLst>
                            <p:childTnLst>
                              <p:par>
                                <p:cTn id="18" presetID="6" presetClass="emph" presetSubtype="0" fill="hold" grpId="0" nodeType="afterEffect">
                                  <p:stCondLst>
                                    <p:cond delay="0"/>
                                  </p:stCondLst>
                                  <p:childTnLst>
                                    <p:animScale>
                                      <p:cBhvr>
                                        <p:cTn id="19" dur="2000" fill="hold"/>
                                        <p:tgtEl>
                                          <p:spTgt spid="7"/>
                                        </p:tgtEl>
                                      </p:cBhvr>
                                      <p:by x="150000" y="150000"/>
                                    </p:animScale>
                                  </p:childTnLst>
                                </p:cTn>
                              </p:par>
                            </p:childTnLst>
                          </p:cTn>
                        </p:par>
                      </p:childTnLst>
                    </p:cTn>
                  </p:par>
                  <p:par>
                    <p:cTn id="20" fill="hold">
                      <p:stCondLst>
                        <p:cond delay="indefinite"/>
                      </p:stCondLst>
                      <p:childTnLst>
                        <p:par>
                          <p:cTn id="21" fill="hold">
                            <p:stCondLst>
                              <p:cond delay="0"/>
                            </p:stCondLst>
                            <p:childTnLst>
                              <p:par>
                                <p:cTn id="22" presetID="49" presetClass="entr" presetSubtype="0" decel="100000" fill="hold" grpId="1"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 calcmode="lin" valueType="num">
                                      <p:cBhvr>
                                        <p:cTn id="26" dur="500" fill="hold"/>
                                        <p:tgtEl>
                                          <p:spTgt spid="9"/>
                                        </p:tgtEl>
                                        <p:attrNameLst>
                                          <p:attrName>style.rotation</p:attrName>
                                        </p:attrNameLst>
                                      </p:cBhvr>
                                      <p:tavLst>
                                        <p:tav tm="0">
                                          <p:val>
                                            <p:fltVal val="360"/>
                                          </p:val>
                                        </p:tav>
                                        <p:tav tm="100000">
                                          <p:val>
                                            <p:fltVal val="0"/>
                                          </p:val>
                                        </p:tav>
                                      </p:tavLst>
                                    </p:anim>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slide(fromBottom)">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2" animBg="1"/>
      <p:bldP spid="4" grpId="1"/>
      <p:bldP spid="5" grpId="1"/>
      <p:bldP spid="9" grpId="1"/>
      <p:bldP spid="10" grpId="1"/>
      <p:bldP spid="11"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17" name="TextBox 16"/>
          <p:cNvSpPr txBox="1"/>
          <p:nvPr/>
        </p:nvSpPr>
        <p:spPr>
          <a:xfrm>
            <a:off x="3581400" y="5181600"/>
            <a:ext cx="609600" cy="457200"/>
          </a:xfrm>
          <a:prstGeom prst="rect">
            <a:avLst/>
          </a:prstGeom>
          <a:noFill/>
          <a:effectLst>
            <a:outerShdw blurRad="50800" dist="1257300" dir="5400000" algn="ctr" rotWithShape="0">
              <a:srgbClr val="000000">
                <a:alpha val="43137"/>
              </a:srgbClr>
            </a:outerShdw>
          </a:effectLst>
        </p:spPr>
        <p:txBody>
          <a:bodyPr wrap="square" rtlCol="0">
            <a:normAutofit fontScale="925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22" name="Diagram 21"/>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Diagram 20"/>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 name="Text Box 2"/>
          <p:cNvSpPr txBox="1">
            <a:spLocks noChangeArrowheads="1"/>
          </p:cNvSpPr>
          <p:nvPr/>
        </p:nvSpPr>
        <p:spPr bwMode="auto">
          <a:xfrm>
            <a:off x="3276600" y="381000"/>
            <a:ext cx="5257800" cy="5632311"/>
          </a:xfrm>
          <a:prstGeom prst="rect">
            <a:avLst/>
          </a:prstGeom>
          <a:noFill/>
          <a:ln w="9525">
            <a:noFill/>
            <a:miter lim="800000"/>
            <a:headEnd/>
            <a:tailEnd/>
          </a:ln>
          <a:effectLst/>
          <a:scene3d>
            <a:camera prst="perspectiveLeft"/>
            <a:lightRig rig="threePt" dir="t"/>
          </a:scene3d>
        </p:spPr>
        <p:txBody>
          <a:bodyPr wrap="square">
            <a:norm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20" name="TextBox 19"/>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grpSp>
        <p:nvGrpSpPr>
          <p:cNvPr id="32" name="Group 31"/>
          <p:cNvGrpSpPr/>
          <p:nvPr/>
        </p:nvGrpSpPr>
        <p:grpSpPr>
          <a:xfrm>
            <a:off x="3999024" y="4206240"/>
            <a:ext cx="4992576" cy="2743200"/>
            <a:chOff x="3999024" y="4206240"/>
            <a:chExt cx="4992576" cy="2743200"/>
          </a:xfrm>
        </p:grpSpPr>
        <p:sp>
          <p:nvSpPr>
            <p:cNvPr id="30" name="Explosion 1 29"/>
            <p:cNvSpPr/>
            <p:nvPr/>
          </p:nvSpPr>
          <p:spPr bwMode="auto">
            <a:xfrm>
              <a:off x="4419600" y="4206240"/>
              <a:ext cx="4572000" cy="2743200"/>
            </a:xfrm>
            <a:prstGeom prst="irregularSeal1">
              <a:avLst/>
            </a:prstGeom>
            <a:ln w="34925">
              <a:noFill/>
              <a:headEnd type="none" w="med" len="med"/>
              <a:tailEnd type="none" w="med" len="med"/>
            </a:ln>
            <a:effectLst>
              <a:glow rad="228600">
                <a:schemeClr val="accent4">
                  <a:satMod val="175000"/>
                  <a:alpha val="40000"/>
                </a:schemeClr>
              </a:glow>
              <a:outerShdw blurRad="107950" dist="12700" dir="5400000" algn="ctr">
                <a:srgbClr val="000000"/>
              </a:outerShdw>
            </a:effectLst>
            <a:scene3d>
              <a:camera prst="perspectiveHeroicExtremeLeftFacing"/>
              <a:lightRig rig="soft" dir="t">
                <a:rot lat="0" lon="0" rev="0"/>
              </a:lightRig>
            </a:scene3d>
            <a:sp3d contourW="44450" prstMaterial="matte">
              <a:bevelT w="63500" h="63500" prst="artDeco"/>
              <a:contourClr>
                <a:srgbClr val="FFFFFF"/>
              </a:contourClr>
            </a:sp3d>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14701" name="Text Box 13"/>
            <p:cNvSpPr txBox="1">
              <a:spLocks noChangeArrowheads="1"/>
            </p:cNvSpPr>
            <p:nvPr/>
          </p:nvSpPr>
          <p:spPr bwMode="auto">
            <a:xfrm rot="236752">
              <a:off x="5486400" y="4953000"/>
              <a:ext cx="2895599" cy="1446550"/>
            </a:xfrm>
            <a:prstGeom prst="rect">
              <a:avLst/>
            </a:prstGeom>
            <a:noFill/>
            <a:ln w="9525">
              <a:noFill/>
              <a:miter lim="800000"/>
              <a:headEnd/>
              <a:tailEnd/>
            </a:ln>
            <a:effectLst>
              <a:glow rad="228600">
                <a:schemeClr val="accent2">
                  <a:satMod val="175000"/>
                  <a:alpha val="40000"/>
                </a:schemeClr>
              </a:glow>
            </a:effectLst>
            <a:scene3d>
              <a:camera prst="perspectiveHeroicExtremeLeftFacing"/>
              <a:lightRig rig="threePt" dir="t"/>
            </a:scene3d>
          </p:spPr>
          <p:txBody>
            <a:bodyPr wrap="none">
              <a:normAutofit/>
              <a:scene3d>
                <a:camera prst="orthographicFront"/>
                <a:lightRig rig="threePt" dir="t"/>
              </a:scene3d>
              <a:sp3d extrusionH="57150">
                <a:bevelT w="82550" h="38100" prst="coolSlant"/>
              </a:sp3d>
            </a:bodyPr>
            <a:lstStyle/>
            <a:p>
              <a:r>
                <a:rPr lang="en-US" sz="3600" b="1" dirty="0" smtClean="0">
                  <a:ln>
                    <a:solidFill>
                      <a:srgbClr val="C5E379"/>
                    </a:solidFill>
                  </a:ln>
                  <a:solidFill>
                    <a:srgbClr val="D8ECA6"/>
                  </a:solidFill>
                  <a:effectLst>
                    <a:outerShdw blurRad="50800" dist="431800" dir="2700000" algn="tl" rotWithShape="0">
                      <a:prstClr val="black">
                        <a:alpha val="40000"/>
                      </a:prstClr>
                    </a:outerShdw>
                  </a:effectLst>
                </a:rPr>
                <a:t>Completely</a:t>
              </a:r>
            </a:p>
            <a:p>
              <a:r>
                <a:rPr lang="en-US" sz="3600" b="1" dirty="0" smtClean="0">
                  <a:ln>
                    <a:solidFill>
                      <a:srgbClr val="C5E379"/>
                    </a:solidFill>
                  </a:ln>
                  <a:solidFill>
                    <a:srgbClr val="D8ECA6"/>
                  </a:solidFill>
                  <a:effectLst>
                    <a:outerShdw blurRad="50800" dist="431800" dir="2700000" algn="tl" rotWithShape="0">
                      <a:prstClr val="black">
                        <a:alpha val="40000"/>
                      </a:prstClr>
                    </a:outerShdw>
                  </a:effectLst>
                </a:rPr>
                <a:t>Filled</a:t>
              </a:r>
              <a:endParaRPr lang="en-US" sz="3600" b="1" dirty="0">
                <a:ln>
                  <a:solidFill>
                    <a:srgbClr val="C5E379"/>
                  </a:solidFill>
                </a:ln>
                <a:solidFill>
                  <a:srgbClr val="D8ECA6"/>
                </a:solidFill>
                <a:effectLst>
                  <a:outerShdw blurRad="50800" dist="431800" dir="2700000" algn="tl" rotWithShape="0">
                    <a:prstClr val="black">
                      <a:alpha val="40000"/>
                    </a:prstClr>
                  </a:outerShdw>
                </a:effectLst>
              </a:endParaRPr>
            </a:p>
          </p:txBody>
        </p:sp>
        <p:sp>
          <p:nvSpPr>
            <p:cNvPr id="31" name="Up Arrow 30"/>
            <p:cNvSpPr/>
            <p:nvPr/>
          </p:nvSpPr>
          <p:spPr bwMode="auto">
            <a:xfrm rot="16858442">
              <a:off x="4554888" y="5083142"/>
              <a:ext cx="543813" cy="1655542"/>
            </a:xfrm>
            <a:prstGeom prst="upArrow">
              <a:avLst/>
            </a:prstGeom>
            <a:ln>
              <a:noFill/>
              <a:headEnd type="none" w="med" len="med"/>
              <a:tailEnd type="none" w="med" len="med"/>
            </a:ln>
            <a:effectLst>
              <a:glow rad="228600">
                <a:schemeClr val="accent4">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gr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nodeType="withEffect">
                                  <p:stCondLst>
                                    <p:cond delay="0"/>
                                  </p:stCondLst>
                                  <p:childTnLst>
                                    <p:anim calcmode="discrete" valueType="str">
                                      <p:cBhvr>
                                        <p:cTn id="6" dur="1000" fill="hold"/>
                                        <p:tgtEl>
                                          <p:spTgt spid="32"/>
                                        </p:tgtEl>
                                        <p:attrNameLst>
                                          <p:attrName>style.visibility</p:attrName>
                                        </p:attrNameLst>
                                      </p:cBhvr>
                                      <p:tavLst>
                                        <p:tav tm="0">
                                          <p:val>
                                            <p:strVal val="hidden"/>
                                          </p:val>
                                        </p:tav>
                                        <p:tav tm="50000">
                                          <p:val>
                                            <p:strVal val="visible"/>
                                          </p:val>
                                        </p:tav>
                                      </p:tavLst>
                                    </p:anim>
                                  </p:childTnLst>
                                </p:cTn>
                              </p:par>
                            </p:childTnLst>
                          </p:cTn>
                        </p:par>
                        <p:par>
                          <p:cTn id="7" fill="hold">
                            <p:stCondLst>
                              <p:cond delay="1000"/>
                            </p:stCondLst>
                            <p:childTnLst>
                              <p:par>
                                <p:cTn id="8" presetID="35" presetClass="emph" presetSubtype="0" fill="hold" nodeType="afterEffect">
                                  <p:stCondLst>
                                    <p:cond delay="0"/>
                                  </p:stCondLst>
                                  <p:childTnLst>
                                    <p:anim calcmode="discrete" valueType="str">
                                      <p:cBhvr>
                                        <p:cTn id="9" dur="1000" fill="hold"/>
                                        <p:tgtEl>
                                          <p:spTgt spid="32"/>
                                        </p:tgtEl>
                                        <p:attrNameLst>
                                          <p:attrName>style.visibility</p:attrName>
                                        </p:attrNameLst>
                                      </p:cBhvr>
                                      <p:tavLst>
                                        <p:tav tm="0">
                                          <p:val>
                                            <p:strVal val="hidden"/>
                                          </p:val>
                                        </p:tav>
                                        <p:tav tm="50000">
                                          <p:val>
                                            <p:strVal val="visible"/>
                                          </p:val>
                                        </p:tav>
                                      </p:tavLst>
                                    </p:anim>
                                  </p:childTnLst>
                                </p:cTn>
                              </p:par>
                            </p:childTnLst>
                          </p:cTn>
                        </p:par>
                        <p:par>
                          <p:cTn id="10" fill="hold">
                            <p:stCondLst>
                              <p:cond delay="2000"/>
                            </p:stCondLst>
                            <p:childTnLst>
                              <p:par>
                                <p:cTn id="11" presetID="35" presetClass="emph" presetSubtype="0" fill="hold" nodeType="afterEffect">
                                  <p:stCondLst>
                                    <p:cond delay="0"/>
                                  </p:stCondLst>
                                  <p:childTnLst>
                                    <p:anim calcmode="discrete" valueType="str">
                                      <p:cBhvr>
                                        <p:cTn id="12" dur="1000" fill="hold"/>
                                        <p:tgtEl>
                                          <p:spTgt spid="32"/>
                                        </p:tgtEl>
                                        <p:attrNameLst>
                                          <p:attrName>style.visibility</p:attrName>
                                        </p:attrNameLst>
                                      </p:cBhvr>
                                      <p:tavLst>
                                        <p:tav tm="0">
                                          <p:val>
                                            <p:strVal val="hidden"/>
                                          </p:val>
                                        </p:tav>
                                        <p:tav tm="50000">
                                          <p:val>
                                            <p:strVal val="visible"/>
                                          </p:val>
                                        </p:tav>
                                      </p:tavLst>
                                    </p:anim>
                                  </p:childTnLst>
                                </p:cTn>
                              </p:par>
                            </p:childTnLst>
                          </p:cTn>
                        </p:par>
                        <p:par>
                          <p:cTn id="13" fill="hold">
                            <p:stCondLst>
                              <p:cond delay="3000"/>
                            </p:stCondLst>
                            <p:childTnLst>
                              <p:par>
                                <p:cTn id="14" presetID="35" presetClass="emph" presetSubtype="0" fill="hold" nodeType="afterEffect">
                                  <p:stCondLst>
                                    <p:cond delay="0"/>
                                  </p:stCondLst>
                                  <p:childTnLst>
                                    <p:anim calcmode="discrete" valueType="str">
                                      <p:cBhvr>
                                        <p:cTn id="15" dur="1000" fill="hold"/>
                                        <p:tgtEl>
                                          <p:spTgt spid="32"/>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19" name="TextBox 18"/>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0" name="TextBox 19"/>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29" name="Diagram 28"/>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18" name="TextBox 17"/>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19" name="TextBox 18"/>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graphicFrame>
        <p:nvGraphicFramePr>
          <p:cNvPr id="27" name="Diagram 26"/>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19" name="TextBox 18"/>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0" name="TextBox 19"/>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1" name="TextBox 20"/>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28" name="Diagram 27"/>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20" name="TextBox 19"/>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1" name="TextBox 20"/>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2" name="TextBox 21"/>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3" name="TextBox 22"/>
          <p:cNvSpPr txBox="1"/>
          <p:nvPr/>
        </p:nvSpPr>
        <p:spPr>
          <a:xfrm>
            <a:off x="533400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29" name="Diagram 28"/>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21" name="TextBox 20"/>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2" name="TextBox 21"/>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3" name="TextBox 22"/>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4" name="TextBox 23"/>
          <p:cNvSpPr txBox="1"/>
          <p:nvPr/>
        </p:nvSpPr>
        <p:spPr>
          <a:xfrm>
            <a:off x="533400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5" name="TextBox 24"/>
          <p:cNvSpPr txBox="1"/>
          <p:nvPr/>
        </p:nvSpPr>
        <p:spPr>
          <a:xfrm>
            <a:off x="608076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30" name="Diagram 29"/>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22" name="TextBox 21"/>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3" name="TextBox 22"/>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4" name="TextBox 23"/>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5" name="TextBox 24"/>
          <p:cNvSpPr txBox="1"/>
          <p:nvPr/>
        </p:nvSpPr>
        <p:spPr>
          <a:xfrm>
            <a:off x="533400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6" name="TextBox 25"/>
          <p:cNvSpPr txBox="1"/>
          <p:nvPr/>
        </p:nvSpPr>
        <p:spPr>
          <a:xfrm>
            <a:off x="608076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31" name="Diagram 30"/>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152400" y="152400"/>
            <a:ext cx="8763000" cy="452431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lgn="ctr">
              <a:spcBef>
                <a:spcPct val="50000"/>
              </a:spcBef>
            </a:pPr>
            <a:r>
              <a:rPr lang="en-US" b="1" dirty="0">
                <a:ln>
                  <a:solidFill>
                    <a:srgbClr val="C5E379"/>
                  </a:solidFill>
                </a:ln>
                <a:solidFill>
                  <a:srgbClr val="D8ECA6"/>
                </a:solidFill>
                <a:effectLst>
                  <a:outerShdw blurRad="50800" dist="228600" dir="2700000" algn="tl" rotWithShape="0">
                    <a:prstClr val="black">
                      <a:alpha val="40000"/>
                    </a:prstClr>
                  </a:outerShdw>
                </a:effectLst>
              </a:rPr>
              <a:t>[This meant light could give scientists a clue of how electrons are arranged.  Unfortunately, scientists are not certain about what light is like</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3" name="Rectangle 2"/>
          <p:cNvSpPr/>
          <p:nvPr/>
        </p:nvSpPr>
        <p:spPr>
          <a:xfrm>
            <a:off x="152400" y="4495800"/>
            <a:ext cx="8839200" cy="2308324"/>
          </a:xfrm>
          <a:prstGeom prst="rect">
            <a:avLst/>
          </a:prstGeom>
        </p:spPr>
        <p:txBody>
          <a:bodyPr wrap="square">
            <a:spAutoFit/>
            <a:scene3d>
              <a:camera prst="orthographicFront"/>
              <a:lightRig rig="threePt" dir="t"/>
            </a:scene3d>
            <a:sp3d extrusionH="57150">
              <a:bevelT w="82550" h="38100" prst="coolSlant"/>
            </a:sp3d>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	B) sometimes light is like 	a wave, and sometimes it 	is like a particle. </a:t>
            </a:r>
            <a:endParaRPr lang="en-US" dirty="0"/>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23" name="TextBox 22"/>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4" name="TextBox 23"/>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5" name="TextBox 24"/>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6" name="TextBox 25"/>
          <p:cNvSpPr txBox="1"/>
          <p:nvPr/>
        </p:nvSpPr>
        <p:spPr>
          <a:xfrm>
            <a:off x="533400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7" name="TextBox 26"/>
          <p:cNvSpPr txBox="1"/>
          <p:nvPr/>
        </p:nvSpPr>
        <p:spPr>
          <a:xfrm>
            <a:off x="608076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32" name="Diagram 31"/>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26" name="TextBox 25"/>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7" name="TextBox 26"/>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8" name="TextBox 27"/>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9" name="TextBox 28"/>
          <p:cNvSpPr txBox="1"/>
          <p:nvPr/>
        </p:nvSpPr>
        <p:spPr>
          <a:xfrm>
            <a:off x="533400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0" name="TextBox 29"/>
          <p:cNvSpPr txBox="1"/>
          <p:nvPr/>
        </p:nvSpPr>
        <p:spPr>
          <a:xfrm>
            <a:off x="608076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graphicFrame>
        <p:nvGraphicFramePr>
          <p:cNvPr id="35" name="Diagram 34"/>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40" name="Group 39"/>
          <p:cNvGrpSpPr/>
          <p:nvPr/>
        </p:nvGrpSpPr>
        <p:grpSpPr>
          <a:xfrm>
            <a:off x="4419600" y="3482941"/>
            <a:ext cx="4572000" cy="3466499"/>
            <a:chOff x="4419600" y="3482941"/>
            <a:chExt cx="4572000" cy="3466499"/>
          </a:xfrm>
        </p:grpSpPr>
        <p:sp>
          <p:nvSpPr>
            <p:cNvPr id="36" name="Explosion 1 35"/>
            <p:cNvSpPr/>
            <p:nvPr/>
          </p:nvSpPr>
          <p:spPr bwMode="auto">
            <a:xfrm>
              <a:off x="4419600" y="4206240"/>
              <a:ext cx="4572000" cy="2743200"/>
            </a:xfrm>
            <a:prstGeom prst="irregularSeal1">
              <a:avLst/>
            </a:prstGeom>
            <a:ln w="34925">
              <a:noFill/>
              <a:headEnd type="none" w="med" len="med"/>
              <a:tailEnd type="none" w="med" len="med"/>
            </a:ln>
            <a:effectLst>
              <a:glow rad="228600">
                <a:schemeClr val="accent4">
                  <a:satMod val="175000"/>
                  <a:alpha val="40000"/>
                </a:schemeClr>
              </a:glow>
              <a:outerShdw blurRad="107950" dist="12700" dir="5400000" algn="ctr">
                <a:srgbClr val="000000"/>
              </a:outerShdw>
            </a:effectLst>
            <a:scene3d>
              <a:camera prst="perspectiveHeroicExtremeLeftFacing"/>
              <a:lightRig rig="soft" dir="t">
                <a:rot lat="0" lon="0" rev="0"/>
              </a:lightRig>
            </a:scene3d>
            <a:sp3d contourW="44450" prstMaterial="matte">
              <a:bevelT w="63500" h="63500" prst="artDeco"/>
              <a:contourClr>
                <a:srgbClr val="FFFFFF"/>
              </a:contourClr>
            </a:sp3d>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grpSp>
          <p:nvGrpSpPr>
            <p:cNvPr id="39" name="Group 38"/>
            <p:cNvGrpSpPr/>
            <p:nvPr/>
          </p:nvGrpSpPr>
          <p:grpSpPr>
            <a:xfrm>
              <a:off x="5486400" y="3482941"/>
              <a:ext cx="2895599" cy="2916609"/>
              <a:chOff x="5486400" y="3482941"/>
              <a:chExt cx="2895599" cy="2916609"/>
            </a:xfrm>
          </p:grpSpPr>
          <p:sp>
            <p:nvSpPr>
              <p:cNvPr id="38" name="Up Arrow 37"/>
              <p:cNvSpPr/>
              <p:nvPr/>
            </p:nvSpPr>
            <p:spPr bwMode="auto">
              <a:xfrm rot="20662485">
                <a:off x="6459889" y="3482941"/>
                <a:ext cx="543813" cy="1655542"/>
              </a:xfrm>
              <a:prstGeom prst="upArrow">
                <a:avLst/>
              </a:prstGeom>
              <a:ln>
                <a:noFill/>
                <a:headEnd type="none" w="med" len="med"/>
                <a:tailEnd type="none" w="med" len="med"/>
              </a:ln>
              <a:effectLst>
                <a:glow rad="228600">
                  <a:schemeClr val="accent4">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37" name="Text Box 13"/>
              <p:cNvSpPr txBox="1">
                <a:spLocks noChangeArrowheads="1"/>
              </p:cNvSpPr>
              <p:nvPr/>
            </p:nvSpPr>
            <p:spPr bwMode="auto">
              <a:xfrm rot="236752">
                <a:off x="5486400" y="4953000"/>
                <a:ext cx="2895599" cy="1446550"/>
              </a:xfrm>
              <a:prstGeom prst="rect">
                <a:avLst/>
              </a:prstGeom>
              <a:noFill/>
              <a:ln w="9525">
                <a:noFill/>
                <a:miter lim="800000"/>
                <a:headEnd/>
                <a:tailEnd/>
              </a:ln>
              <a:effectLst>
                <a:glow rad="228600">
                  <a:schemeClr val="accent2">
                    <a:satMod val="175000"/>
                    <a:alpha val="40000"/>
                  </a:schemeClr>
                </a:glow>
              </a:effectLst>
              <a:scene3d>
                <a:camera prst="perspectiveHeroicExtremeLeftFacing"/>
                <a:lightRig rig="threePt" dir="t"/>
              </a:scene3d>
            </p:spPr>
            <p:txBody>
              <a:bodyPr wrap="none">
                <a:normAutofit/>
                <a:scene3d>
                  <a:camera prst="orthographicFront"/>
                  <a:lightRig rig="threePt" dir="t"/>
                </a:scene3d>
                <a:sp3d extrusionH="57150">
                  <a:bevelT w="82550" h="38100" prst="coolSlant"/>
                </a:sp3d>
              </a:bodyPr>
              <a:lstStyle/>
              <a:p>
                <a:r>
                  <a:rPr lang="en-US" sz="3600" b="1" dirty="0" smtClean="0">
                    <a:ln>
                      <a:solidFill>
                        <a:srgbClr val="C5E379"/>
                      </a:solidFill>
                    </a:ln>
                    <a:solidFill>
                      <a:srgbClr val="D8ECA6"/>
                    </a:solidFill>
                    <a:effectLst>
                      <a:outerShdw blurRad="50800" dist="431800" dir="2700000" algn="tl" rotWithShape="0">
                        <a:prstClr val="black">
                          <a:alpha val="40000"/>
                        </a:prstClr>
                      </a:outerShdw>
                    </a:effectLst>
                  </a:rPr>
                  <a:t>Completely</a:t>
                </a:r>
              </a:p>
              <a:p>
                <a:r>
                  <a:rPr lang="en-US" sz="3600" b="1" dirty="0" smtClean="0">
                    <a:ln>
                      <a:solidFill>
                        <a:srgbClr val="C5E379"/>
                      </a:solidFill>
                    </a:ln>
                    <a:solidFill>
                      <a:srgbClr val="D8ECA6"/>
                    </a:solidFill>
                    <a:effectLst>
                      <a:outerShdw blurRad="50800" dist="431800" dir="2700000" algn="tl" rotWithShape="0">
                        <a:prstClr val="black">
                          <a:alpha val="40000"/>
                        </a:prstClr>
                      </a:outerShdw>
                    </a:effectLst>
                  </a:rPr>
                  <a:t>Filled</a:t>
                </a:r>
                <a:endParaRPr lang="en-US" sz="3600" b="1" dirty="0">
                  <a:ln>
                    <a:solidFill>
                      <a:srgbClr val="C5E379"/>
                    </a:solidFill>
                  </a:ln>
                  <a:solidFill>
                    <a:srgbClr val="D8ECA6"/>
                  </a:solidFill>
                  <a:effectLst>
                    <a:outerShdw blurRad="50800" dist="431800" dir="2700000" algn="tl" rotWithShape="0">
                      <a:prstClr val="black">
                        <a:alpha val="40000"/>
                      </a:prstClr>
                    </a:outerShdw>
                  </a:effectLst>
                </a:endParaRPr>
              </a:p>
            </p:txBody>
          </p:sp>
        </p:grpSp>
      </p:gr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nodeType="withEffect">
                                  <p:stCondLst>
                                    <p:cond delay="0"/>
                                  </p:stCondLst>
                                  <p:childTnLst>
                                    <p:anim calcmode="discrete" valueType="str">
                                      <p:cBhvr>
                                        <p:cTn id="6" dur="1000" fill="hold"/>
                                        <p:tgtEl>
                                          <p:spTgt spid="40"/>
                                        </p:tgtEl>
                                        <p:attrNameLst>
                                          <p:attrName>style.visibility</p:attrName>
                                        </p:attrNameLst>
                                      </p:cBhvr>
                                      <p:tavLst>
                                        <p:tav tm="0">
                                          <p:val>
                                            <p:strVal val="hidden"/>
                                          </p:val>
                                        </p:tav>
                                        <p:tav tm="50000">
                                          <p:val>
                                            <p:strVal val="visible"/>
                                          </p:val>
                                        </p:tav>
                                      </p:tavLst>
                                    </p:anim>
                                  </p:childTnLst>
                                </p:cTn>
                              </p:par>
                            </p:childTnLst>
                          </p:cTn>
                        </p:par>
                        <p:par>
                          <p:cTn id="7" fill="hold">
                            <p:stCondLst>
                              <p:cond delay="1000"/>
                            </p:stCondLst>
                            <p:childTnLst>
                              <p:par>
                                <p:cTn id="8" presetID="35" presetClass="emph" presetSubtype="0" fill="hold" nodeType="afterEffect">
                                  <p:stCondLst>
                                    <p:cond delay="0"/>
                                  </p:stCondLst>
                                  <p:childTnLst>
                                    <p:anim calcmode="discrete" valueType="str">
                                      <p:cBhvr>
                                        <p:cTn id="9" dur="1000" fill="hold"/>
                                        <p:tgtEl>
                                          <p:spTgt spid="40"/>
                                        </p:tgtEl>
                                        <p:attrNameLst>
                                          <p:attrName>style.visibility</p:attrName>
                                        </p:attrNameLst>
                                      </p:cBhvr>
                                      <p:tavLst>
                                        <p:tav tm="0">
                                          <p:val>
                                            <p:strVal val="hidden"/>
                                          </p:val>
                                        </p:tav>
                                        <p:tav tm="50000">
                                          <p:val>
                                            <p:strVal val="visible"/>
                                          </p:val>
                                        </p:tav>
                                      </p:tavLst>
                                    </p:anim>
                                  </p:childTnLst>
                                </p:cTn>
                              </p:par>
                            </p:childTnLst>
                          </p:cTn>
                        </p:par>
                        <p:par>
                          <p:cTn id="10" fill="hold">
                            <p:stCondLst>
                              <p:cond delay="2000"/>
                            </p:stCondLst>
                            <p:childTnLst>
                              <p:par>
                                <p:cTn id="11" presetID="35" presetClass="emph" presetSubtype="0" fill="hold" nodeType="afterEffect">
                                  <p:stCondLst>
                                    <p:cond delay="0"/>
                                  </p:stCondLst>
                                  <p:childTnLst>
                                    <p:anim calcmode="discrete" valueType="str">
                                      <p:cBhvr>
                                        <p:cTn id="12" dur="1000" fill="hold"/>
                                        <p:tgtEl>
                                          <p:spTgt spid="40"/>
                                        </p:tgtEl>
                                        <p:attrNameLst>
                                          <p:attrName>style.visibility</p:attrName>
                                        </p:attrNameLst>
                                      </p:cBhvr>
                                      <p:tavLst>
                                        <p:tav tm="0">
                                          <p:val>
                                            <p:strVal val="hidden"/>
                                          </p:val>
                                        </p:tav>
                                        <p:tav tm="50000">
                                          <p:val>
                                            <p:strVal val="visible"/>
                                          </p:val>
                                        </p:tav>
                                      </p:tavLst>
                                    </p:anim>
                                  </p:childTnLst>
                                </p:cTn>
                              </p:par>
                            </p:childTnLst>
                          </p:cTn>
                        </p:par>
                        <p:par>
                          <p:cTn id="13" fill="hold">
                            <p:stCondLst>
                              <p:cond delay="3000"/>
                            </p:stCondLst>
                            <p:childTnLst>
                              <p:par>
                                <p:cTn id="14" presetID="35" presetClass="emph" presetSubtype="0" fill="hold" nodeType="afterEffect">
                                  <p:stCondLst>
                                    <p:cond delay="0"/>
                                  </p:stCondLst>
                                  <p:childTnLst>
                                    <p:anim calcmode="discrete" valueType="str">
                                      <p:cBhvr>
                                        <p:cTn id="15" dur="1000" fill="hold"/>
                                        <p:tgtEl>
                                          <p:spTgt spid="40"/>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25" name="TextBox 24"/>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6" name="TextBox 25"/>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7" name="TextBox 26"/>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8" name="TextBox 27"/>
          <p:cNvSpPr txBox="1"/>
          <p:nvPr/>
        </p:nvSpPr>
        <p:spPr>
          <a:xfrm>
            <a:off x="533400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9" name="TextBox 28"/>
          <p:cNvSpPr txBox="1"/>
          <p:nvPr/>
        </p:nvSpPr>
        <p:spPr>
          <a:xfrm>
            <a:off x="608076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0" name="TextBox 29"/>
          <p:cNvSpPr txBox="1"/>
          <p:nvPr/>
        </p:nvSpPr>
        <p:spPr>
          <a:xfrm>
            <a:off x="3581400" y="2075688"/>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34" name="Diagram 33"/>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26" name="TextBox 25"/>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7" name="TextBox 26"/>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8" name="TextBox 27"/>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9" name="TextBox 28"/>
          <p:cNvSpPr txBox="1"/>
          <p:nvPr/>
        </p:nvSpPr>
        <p:spPr>
          <a:xfrm>
            <a:off x="533400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0" name="TextBox 29"/>
          <p:cNvSpPr txBox="1"/>
          <p:nvPr/>
        </p:nvSpPr>
        <p:spPr>
          <a:xfrm>
            <a:off x="608076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1" name="TextBox 30"/>
          <p:cNvSpPr txBox="1"/>
          <p:nvPr/>
        </p:nvSpPr>
        <p:spPr>
          <a:xfrm>
            <a:off x="3581400" y="2075688"/>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35" name="Diagram 34"/>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p:randomBar dir="vert"/>
    <p:sndAc>
      <p:stSnd>
        <p:snd r:embed="rId3" name="whoosh.wav"/>
      </p:stSnd>
    </p:sndAc>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27" name="TextBox 26"/>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8" name="TextBox 27"/>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9" name="TextBox 28"/>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0" name="TextBox 29"/>
          <p:cNvSpPr txBox="1"/>
          <p:nvPr/>
        </p:nvSpPr>
        <p:spPr>
          <a:xfrm>
            <a:off x="533400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1" name="TextBox 30"/>
          <p:cNvSpPr txBox="1"/>
          <p:nvPr/>
        </p:nvSpPr>
        <p:spPr>
          <a:xfrm>
            <a:off x="608076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2" name="TextBox 31"/>
          <p:cNvSpPr txBox="1"/>
          <p:nvPr/>
        </p:nvSpPr>
        <p:spPr>
          <a:xfrm>
            <a:off x="3581400" y="2075688"/>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3" name="TextBox 32"/>
          <p:cNvSpPr txBox="1"/>
          <p:nvPr/>
        </p:nvSpPr>
        <p:spPr>
          <a:xfrm>
            <a:off x="4590288" y="99060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36" name="Diagram 35"/>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28" name="TextBox 27"/>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9" name="TextBox 28"/>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0" name="TextBox 29"/>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1" name="TextBox 30"/>
          <p:cNvSpPr txBox="1"/>
          <p:nvPr/>
        </p:nvSpPr>
        <p:spPr>
          <a:xfrm>
            <a:off x="533400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2" name="TextBox 31"/>
          <p:cNvSpPr txBox="1"/>
          <p:nvPr/>
        </p:nvSpPr>
        <p:spPr>
          <a:xfrm>
            <a:off x="608076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3" name="TextBox 32"/>
          <p:cNvSpPr txBox="1"/>
          <p:nvPr/>
        </p:nvSpPr>
        <p:spPr>
          <a:xfrm>
            <a:off x="3581400" y="2075688"/>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4" name="TextBox 33"/>
          <p:cNvSpPr txBox="1"/>
          <p:nvPr/>
        </p:nvSpPr>
        <p:spPr>
          <a:xfrm>
            <a:off x="4590288" y="99060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37" name="Diagram 36"/>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Box 10"/>
          <p:cNvSpPr txBox="1"/>
          <p:nvPr/>
        </p:nvSpPr>
        <p:spPr>
          <a:xfrm>
            <a:off x="5322849" y="968298"/>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30" name="TextBox 29"/>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1" name="TextBox 30"/>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2" name="TextBox 31"/>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3" name="TextBox 32"/>
          <p:cNvSpPr txBox="1"/>
          <p:nvPr/>
        </p:nvSpPr>
        <p:spPr>
          <a:xfrm>
            <a:off x="533400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4" name="TextBox 33"/>
          <p:cNvSpPr txBox="1"/>
          <p:nvPr/>
        </p:nvSpPr>
        <p:spPr>
          <a:xfrm>
            <a:off x="608076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5" name="TextBox 34"/>
          <p:cNvSpPr txBox="1"/>
          <p:nvPr/>
        </p:nvSpPr>
        <p:spPr>
          <a:xfrm>
            <a:off x="3581400" y="2075688"/>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6" name="TextBox 35"/>
          <p:cNvSpPr txBox="1"/>
          <p:nvPr/>
        </p:nvSpPr>
        <p:spPr>
          <a:xfrm>
            <a:off x="4590288" y="99060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7" name="TextBox 36"/>
          <p:cNvSpPr txBox="1"/>
          <p:nvPr/>
        </p:nvSpPr>
        <p:spPr>
          <a:xfrm>
            <a:off x="5321808" y="950976"/>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39" name="Diagram 38"/>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TextBox 12"/>
          <p:cNvSpPr txBox="1"/>
          <p:nvPr/>
        </p:nvSpPr>
        <p:spPr>
          <a:xfrm>
            <a:off x="6096000" y="91440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30" name="TextBox 29"/>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1" name="TextBox 30"/>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2" name="TextBox 31"/>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3" name="TextBox 32"/>
          <p:cNvSpPr txBox="1"/>
          <p:nvPr/>
        </p:nvSpPr>
        <p:spPr>
          <a:xfrm>
            <a:off x="533400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4" name="TextBox 33"/>
          <p:cNvSpPr txBox="1"/>
          <p:nvPr/>
        </p:nvSpPr>
        <p:spPr>
          <a:xfrm>
            <a:off x="608076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5" name="TextBox 34"/>
          <p:cNvSpPr txBox="1"/>
          <p:nvPr/>
        </p:nvSpPr>
        <p:spPr>
          <a:xfrm>
            <a:off x="3581400" y="2075688"/>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6" name="TextBox 35"/>
          <p:cNvSpPr txBox="1"/>
          <p:nvPr/>
        </p:nvSpPr>
        <p:spPr>
          <a:xfrm>
            <a:off x="4590288" y="99060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7" name="TextBox 36"/>
          <p:cNvSpPr txBox="1"/>
          <p:nvPr/>
        </p:nvSpPr>
        <p:spPr>
          <a:xfrm>
            <a:off x="5321808" y="950976"/>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39" name="Diagram 38"/>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TextBox 11"/>
          <p:cNvSpPr txBox="1"/>
          <p:nvPr/>
        </p:nvSpPr>
        <p:spPr>
          <a:xfrm>
            <a:off x="6073698" y="91440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31" name="TextBox 30"/>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43" name="TextBox 42"/>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44" name="TextBox 43"/>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45" name="TextBox 44"/>
          <p:cNvSpPr txBox="1"/>
          <p:nvPr/>
        </p:nvSpPr>
        <p:spPr>
          <a:xfrm>
            <a:off x="533400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46" name="TextBox 45"/>
          <p:cNvSpPr txBox="1"/>
          <p:nvPr/>
        </p:nvSpPr>
        <p:spPr>
          <a:xfrm>
            <a:off x="608076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47" name="TextBox 46"/>
          <p:cNvSpPr txBox="1"/>
          <p:nvPr/>
        </p:nvSpPr>
        <p:spPr>
          <a:xfrm>
            <a:off x="3581400" y="2075688"/>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8" name="TextBox 47"/>
          <p:cNvSpPr txBox="1"/>
          <p:nvPr/>
        </p:nvSpPr>
        <p:spPr>
          <a:xfrm>
            <a:off x="4590288" y="99060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49" name="TextBox 48"/>
          <p:cNvSpPr txBox="1"/>
          <p:nvPr/>
        </p:nvSpPr>
        <p:spPr>
          <a:xfrm>
            <a:off x="5321808" y="950976"/>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50" name="TextBox 49"/>
          <p:cNvSpPr txBox="1"/>
          <p:nvPr/>
        </p:nvSpPr>
        <p:spPr>
          <a:xfrm>
            <a:off x="6080760" y="91440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51" name="Diagram 50"/>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34" name="TextBox 33"/>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5" name="TextBox 34"/>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6" name="TextBox 35"/>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7" name="TextBox 36"/>
          <p:cNvSpPr txBox="1"/>
          <p:nvPr/>
        </p:nvSpPr>
        <p:spPr>
          <a:xfrm>
            <a:off x="5334000" y="312420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8" name="TextBox 37"/>
          <p:cNvSpPr txBox="1"/>
          <p:nvPr/>
        </p:nvSpPr>
        <p:spPr>
          <a:xfrm>
            <a:off x="608076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9" name="TextBox 38"/>
          <p:cNvSpPr txBox="1"/>
          <p:nvPr/>
        </p:nvSpPr>
        <p:spPr>
          <a:xfrm>
            <a:off x="3581400" y="2075688"/>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0" name="TextBox 39"/>
          <p:cNvSpPr txBox="1"/>
          <p:nvPr/>
        </p:nvSpPr>
        <p:spPr>
          <a:xfrm>
            <a:off x="4590288" y="99060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41" name="TextBox 40"/>
          <p:cNvSpPr txBox="1"/>
          <p:nvPr/>
        </p:nvSpPr>
        <p:spPr>
          <a:xfrm>
            <a:off x="5321808" y="950976"/>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42" name="TextBox 41"/>
          <p:cNvSpPr txBox="1"/>
          <p:nvPr/>
        </p:nvSpPr>
        <p:spPr>
          <a:xfrm>
            <a:off x="6080760" y="91440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graphicFrame>
        <p:nvGraphicFramePr>
          <p:cNvPr id="43" name="Diagram 42"/>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48" name="Group 47"/>
          <p:cNvGrpSpPr/>
          <p:nvPr/>
        </p:nvGrpSpPr>
        <p:grpSpPr>
          <a:xfrm>
            <a:off x="4495800" y="1005273"/>
            <a:ext cx="4572000" cy="5471727"/>
            <a:chOff x="4495800" y="1005273"/>
            <a:chExt cx="4572000" cy="5471727"/>
          </a:xfrm>
        </p:grpSpPr>
        <p:sp>
          <p:nvSpPr>
            <p:cNvPr id="46" name="Up Arrow 45"/>
            <p:cNvSpPr/>
            <p:nvPr/>
          </p:nvSpPr>
          <p:spPr bwMode="auto">
            <a:xfrm rot="20878803">
              <a:off x="6564725" y="1005273"/>
              <a:ext cx="543813" cy="3826966"/>
            </a:xfrm>
            <a:prstGeom prst="upArrow">
              <a:avLst/>
            </a:prstGeom>
            <a:ln>
              <a:noFill/>
              <a:headEnd type="none" w="med" len="med"/>
              <a:tailEnd type="none" w="med" len="med"/>
            </a:ln>
            <a:effectLst>
              <a:glow rad="228600">
                <a:schemeClr val="accent4">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grpSp>
          <p:nvGrpSpPr>
            <p:cNvPr id="47" name="Group 46"/>
            <p:cNvGrpSpPr/>
            <p:nvPr/>
          </p:nvGrpSpPr>
          <p:grpSpPr>
            <a:xfrm>
              <a:off x="4495800" y="3733800"/>
              <a:ext cx="4572000" cy="2743200"/>
              <a:chOff x="4495800" y="3733800"/>
              <a:chExt cx="4572000" cy="2743200"/>
            </a:xfrm>
          </p:grpSpPr>
          <p:sp>
            <p:nvSpPr>
              <p:cNvPr id="44" name="Explosion 1 43"/>
              <p:cNvSpPr/>
              <p:nvPr/>
            </p:nvSpPr>
            <p:spPr bwMode="auto">
              <a:xfrm>
                <a:off x="4495800" y="3733800"/>
                <a:ext cx="4572000" cy="2743200"/>
              </a:xfrm>
              <a:prstGeom prst="irregularSeal1">
                <a:avLst/>
              </a:prstGeom>
              <a:ln w="34925">
                <a:noFill/>
                <a:headEnd type="none" w="med" len="med"/>
                <a:tailEnd type="none" w="med" len="med"/>
              </a:ln>
              <a:effectLst>
                <a:glow rad="228600">
                  <a:schemeClr val="accent4">
                    <a:satMod val="175000"/>
                    <a:alpha val="40000"/>
                  </a:schemeClr>
                </a:glow>
                <a:outerShdw blurRad="107950" dist="12700" dir="5400000" algn="ctr">
                  <a:srgbClr val="000000"/>
                </a:outerShdw>
              </a:effectLst>
              <a:scene3d>
                <a:camera prst="perspectiveHeroicExtremeLeftFacing"/>
                <a:lightRig rig="soft" dir="t">
                  <a:rot lat="0" lon="0" rev="0"/>
                </a:lightRig>
              </a:scene3d>
              <a:sp3d contourW="44450" prstMaterial="matte">
                <a:bevelT w="63500" h="63500" prst="artDeco"/>
                <a:contourClr>
                  <a:srgbClr val="FFFFFF"/>
                </a:contourClr>
              </a:sp3d>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45" name="Text Box 13"/>
              <p:cNvSpPr txBox="1">
                <a:spLocks noChangeArrowheads="1"/>
              </p:cNvSpPr>
              <p:nvPr/>
            </p:nvSpPr>
            <p:spPr bwMode="auto">
              <a:xfrm rot="236752">
                <a:off x="5562600" y="4480560"/>
                <a:ext cx="2895599" cy="1446550"/>
              </a:xfrm>
              <a:prstGeom prst="rect">
                <a:avLst/>
              </a:prstGeom>
              <a:noFill/>
              <a:ln w="9525">
                <a:noFill/>
                <a:miter lim="800000"/>
                <a:headEnd/>
                <a:tailEnd/>
              </a:ln>
              <a:effectLst>
                <a:glow rad="228600">
                  <a:schemeClr val="accent2">
                    <a:satMod val="175000"/>
                    <a:alpha val="40000"/>
                  </a:schemeClr>
                </a:glow>
              </a:effectLst>
              <a:scene3d>
                <a:camera prst="perspectiveHeroicExtremeLeftFacing"/>
                <a:lightRig rig="threePt" dir="t"/>
              </a:scene3d>
            </p:spPr>
            <p:txBody>
              <a:bodyPr wrap="none">
                <a:normAutofit/>
                <a:scene3d>
                  <a:camera prst="orthographicFront"/>
                  <a:lightRig rig="threePt" dir="t"/>
                </a:scene3d>
                <a:sp3d extrusionH="57150">
                  <a:bevelT w="82550" h="38100" prst="coolSlant"/>
                </a:sp3d>
              </a:bodyPr>
              <a:lstStyle/>
              <a:p>
                <a:r>
                  <a:rPr lang="en-US" sz="3600" b="1" dirty="0" smtClean="0">
                    <a:ln>
                      <a:solidFill>
                        <a:srgbClr val="C5E379"/>
                      </a:solidFill>
                    </a:ln>
                    <a:solidFill>
                      <a:srgbClr val="D8ECA6"/>
                    </a:solidFill>
                    <a:effectLst>
                      <a:outerShdw blurRad="50800" dist="431800" dir="2700000" algn="tl" rotWithShape="0">
                        <a:prstClr val="black">
                          <a:alpha val="40000"/>
                        </a:prstClr>
                      </a:outerShdw>
                    </a:effectLst>
                  </a:rPr>
                  <a:t>Completely</a:t>
                </a:r>
              </a:p>
              <a:p>
                <a:r>
                  <a:rPr lang="en-US" sz="3600" b="1" dirty="0" smtClean="0">
                    <a:ln>
                      <a:solidFill>
                        <a:srgbClr val="C5E379"/>
                      </a:solidFill>
                    </a:ln>
                    <a:solidFill>
                      <a:srgbClr val="D8ECA6"/>
                    </a:solidFill>
                    <a:effectLst>
                      <a:outerShdw blurRad="50800" dist="431800" dir="2700000" algn="tl" rotWithShape="0">
                        <a:prstClr val="black">
                          <a:alpha val="40000"/>
                        </a:prstClr>
                      </a:outerShdw>
                    </a:effectLst>
                  </a:rPr>
                  <a:t>Filled</a:t>
                </a:r>
                <a:endParaRPr lang="en-US" sz="3600" b="1" dirty="0">
                  <a:ln>
                    <a:solidFill>
                      <a:srgbClr val="C5E379"/>
                    </a:solidFill>
                  </a:ln>
                  <a:solidFill>
                    <a:srgbClr val="D8ECA6"/>
                  </a:solidFill>
                  <a:effectLst>
                    <a:outerShdw blurRad="50800" dist="431800" dir="2700000" algn="tl" rotWithShape="0">
                      <a:prstClr val="black">
                        <a:alpha val="40000"/>
                      </a:prstClr>
                    </a:outerShdw>
                  </a:effectLst>
                </a:endParaRPr>
              </a:p>
            </p:txBody>
          </p:sp>
        </p:grpSp>
      </p:gr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nodeType="withEffect">
                                  <p:stCondLst>
                                    <p:cond delay="0"/>
                                  </p:stCondLst>
                                  <p:childTnLst>
                                    <p:anim calcmode="discrete" valueType="str">
                                      <p:cBhvr>
                                        <p:cTn id="6" dur="1000" fill="hold"/>
                                        <p:tgtEl>
                                          <p:spTgt spid="48"/>
                                        </p:tgtEl>
                                        <p:attrNameLst>
                                          <p:attrName>style.visibility</p:attrName>
                                        </p:attrNameLst>
                                      </p:cBhvr>
                                      <p:tavLst>
                                        <p:tav tm="0">
                                          <p:val>
                                            <p:strVal val="hidden"/>
                                          </p:val>
                                        </p:tav>
                                        <p:tav tm="50000">
                                          <p:val>
                                            <p:strVal val="visible"/>
                                          </p:val>
                                        </p:tav>
                                      </p:tavLst>
                                    </p:anim>
                                  </p:childTnLst>
                                </p:cTn>
                              </p:par>
                            </p:childTnLst>
                          </p:cTn>
                        </p:par>
                        <p:par>
                          <p:cTn id="7" fill="hold">
                            <p:stCondLst>
                              <p:cond delay="1000"/>
                            </p:stCondLst>
                            <p:childTnLst>
                              <p:par>
                                <p:cTn id="8" presetID="35" presetClass="emph" presetSubtype="0" fill="hold" nodeType="afterEffect">
                                  <p:stCondLst>
                                    <p:cond delay="0"/>
                                  </p:stCondLst>
                                  <p:childTnLst>
                                    <p:anim calcmode="discrete" valueType="str">
                                      <p:cBhvr>
                                        <p:cTn id="9" dur="1000" fill="hold"/>
                                        <p:tgtEl>
                                          <p:spTgt spid="48"/>
                                        </p:tgtEl>
                                        <p:attrNameLst>
                                          <p:attrName>style.visibility</p:attrName>
                                        </p:attrNameLst>
                                      </p:cBhvr>
                                      <p:tavLst>
                                        <p:tav tm="0">
                                          <p:val>
                                            <p:strVal val="hidden"/>
                                          </p:val>
                                        </p:tav>
                                        <p:tav tm="50000">
                                          <p:val>
                                            <p:strVal val="visible"/>
                                          </p:val>
                                        </p:tav>
                                      </p:tavLst>
                                    </p:anim>
                                  </p:childTnLst>
                                </p:cTn>
                              </p:par>
                            </p:childTnLst>
                          </p:cTn>
                        </p:par>
                        <p:par>
                          <p:cTn id="10" fill="hold">
                            <p:stCondLst>
                              <p:cond delay="2000"/>
                            </p:stCondLst>
                            <p:childTnLst>
                              <p:par>
                                <p:cTn id="11" presetID="35" presetClass="emph" presetSubtype="0" fill="hold" nodeType="afterEffect">
                                  <p:stCondLst>
                                    <p:cond delay="0"/>
                                  </p:stCondLst>
                                  <p:childTnLst>
                                    <p:anim calcmode="discrete" valueType="str">
                                      <p:cBhvr>
                                        <p:cTn id="12" dur="1000" fill="hold"/>
                                        <p:tgtEl>
                                          <p:spTgt spid="48"/>
                                        </p:tgtEl>
                                        <p:attrNameLst>
                                          <p:attrName>style.visibility</p:attrName>
                                        </p:attrNameLst>
                                      </p:cBhvr>
                                      <p:tavLst>
                                        <p:tav tm="0">
                                          <p:val>
                                            <p:strVal val="hidden"/>
                                          </p:val>
                                        </p:tav>
                                        <p:tav tm="50000">
                                          <p:val>
                                            <p:strVal val="visible"/>
                                          </p:val>
                                        </p:tav>
                                      </p:tavLst>
                                    </p:anim>
                                  </p:childTnLst>
                                </p:cTn>
                              </p:par>
                            </p:childTnLst>
                          </p:cTn>
                        </p:par>
                        <p:par>
                          <p:cTn id="13" fill="hold">
                            <p:stCondLst>
                              <p:cond delay="3000"/>
                            </p:stCondLst>
                            <p:childTnLst>
                              <p:par>
                                <p:cTn id="14" presetID="35" presetClass="emph" presetSubtype="0" fill="hold" nodeType="afterEffect">
                                  <p:stCondLst>
                                    <p:cond delay="0"/>
                                  </p:stCondLst>
                                  <p:childTnLst>
                                    <p:anim calcmode="discrete" valueType="str">
                                      <p:cBhvr>
                                        <p:cTn id="15" dur="1000" fill="hold"/>
                                        <p:tgtEl>
                                          <p:spTgt spid="48"/>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152400" y="152400"/>
            <a:ext cx="8763000" cy="6740307"/>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lgn="ct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II.) </a:t>
            </a:r>
            <a:r>
              <a:rPr lang="en-US" sz="4400" b="1" u="sng" dirty="0" smtClean="0">
                <a:ln>
                  <a:solidFill>
                    <a:srgbClr val="C5E379"/>
                  </a:solidFill>
                </a:ln>
                <a:solidFill>
                  <a:srgbClr val="D8ECA6"/>
                </a:solidFill>
                <a:effectLst>
                  <a:outerShdw blurRad="50800" dist="228600" dir="2700000" algn="tl" rotWithShape="0">
                    <a:prstClr val="black">
                      <a:alpha val="40000"/>
                    </a:prstClr>
                  </a:outerShdw>
                </a:effectLst>
              </a:rPr>
              <a:t>Electromagnetic Radiation</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 	Light when it’s a wave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[It </a:t>
            </a:r>
            <a:r>
              <a:rPr lang="en-US" b="1" dirty="0">
                <a:ln>
                  <a:solidFill>
                    <a:srgbClr val="C5E379"/>
                  </a:solidFill>
                </a:ln>
                <a:solidFill>
                  <a:srgbClr val="D8ECA6"/>
                </a:solidFill>
                <a:effectLst>
                  <a:outerShdw blurRad="50800" dist="228600" dir="2700000" algn="tl" rotWithShape="0">
                    <a:prstClr val="black">
                      <a:alpha val="40000"/>
                    </a:prstClr>
                  </a:outerShdw>
                </a:effectLst>
              </a:rPr>
              <a:t>is part of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the 	 </a:t>
            </a:r>
            <a:r>
              <a:rPr lang="en-US" b="1" dirty="0">
                <a:ln>
                  <a:solidFill>
                    <a:srgbClr val="C5E379"/>
                  </a:solidFill>
                </a:ln>
                <a:solidFill>
                  <a:srgbClr val="D8ECA6"/>
                </a:solidFill>
                <a:effectLst>
                  <a:outerShdw blurRad="50800" dist="228600" dir="2700000" algn="tl" rotWithShape="0">
                    <a:prstClr val="black">
                      <a:alpha val="40000"/>
                    </a:prstClr>
                  </a:outerShdw>
                </a:effectLst>
              </a:rPr>
              <a:t>electromagnetic spectrum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includes </a:t>
            </a:r>
            <a:r>
              <a:rPr lang="en-US" b="1" dirty="0">
                <a:ln>
                  <a:solidFill>
                    <a:srgbClr val="C5E379"/>
                  </a:solidFill>
                </a:ln>
                <a:solidFill>
                  <a:srgbClr val="D8ECA6"/>
                </a:solidFill>
                <a:effectLst>
                  <a:outerShdw blurRad="50800" dist="228600" dir="2700000" algn="tl" rotWithShape="0">
                    <a:prstClr val="black">
                      <a:alpha val="40000"/>
                    </a:prstClr>
                  </a:outerShdw>
                </a:effectLst>
              </a:rPr>
              <a:t>radio waves, TV waves, microwaves, UV waves, X-rays, and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gamma-rays.] </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Text Box 2"/>
          <p:cNvSpPr txBox="1">
            <a:spLocks noChangeArrowheads="1"/>
          </p:cNvSpPr>
          <p:nvPr/>
        </p:nvSpPr>
        <p:spPr bwMode="auto">
          <a:xfrm>
            <a:off x="152400" y="152401"/>
            <a:ext cx="8763000" cy="3631763"/>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D) The order:					1s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2s 2p 3s 3p 4s 3d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4p 5s 	4d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5p 6s 4f 5d 6p 7s 5f </a:t>
            </a:r>
            <a:r>
              <a:rPr lang="en-US" sz="4000" b="1" smtClean="0">
                <a:ln>
                  <a:solidFill>
                    <a:srgbClr val="C5E379"/>
                  </a:solidFill>
                </a:ln>
                <a:solidFill>
                  <a:srgbClr val="D8ECA6"/>
                </a:solidFill>
                <a:effectLst>
                  <a:outerShdw blurRad="50800" dist="228600" dir="2700000" algn="tl" rotWithShape="0">
                    <a:prstClr val="black">
                      <a:alpha val="40000"/>
                    </a:prstClr>
                  </a:outerShdw>
                </a:effectLst>
              </a:rPr>
              <a:t>6d 7p</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p>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p>
        </p:txBody>
      </p:sp>
      <p:grpSp>
        <p:nvGrpSpPr>
          <p:cNvPr id="16" name="Group 15"/>
          <p:cNvGrpSpPr/>
          <p:nvPr/>
        </p:nvGrpSpPr>
        <p:grpSpPr>
          <a:xfrm>
            <a:off x="1066800" y="2971800"/>
            <a:ext cx="5105400" cy="4191000"/>
            <a:chOff x="1066800" y="2971800"/>
            <a:chExt cx="5105400" cy="4191000"/>
          </a:xfrm>
        </p:grpSpPr>
        <p:sp>
          <p:nvSpPr>
            <p:cNvPr id="15" name="Rounded Rectangle 14"/>
            <p:cNvSpPr/>
            <p:nvPr/>
          </p:nvSpPr>
          <p:spPr bwMode="auto">
            <a:xfrm>
              <a:off x="1066800" y="4876800"/>
              <a:ext cx="5105400" cy="2286000"/>
            </a:xfrm>
            <a:prstGeom prst="roundRect">
              <a:avLst/>
            </a:prstGeom>
            <a:ln>
              <a:headEnd type="none" w="med" len="med"/>
              <a:tailEnd type="none" w="med" len="med"/>
            </a:ln>
            <a:scene3d>
              <a:camera prst="isometricOffAxis2Top"/>
              <a:lightRig rig="threePt" dir="t">
                <a:rot lat="0" lon="0" rev="1200000"/>
              </a:lightRig>
            </a:scene3d>
            <a:sp3d>
              <a:bevelT w="63500" h="25400"/>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4" name="TextBox 3"/>
            <p:cNvSpPr txBox="1"/>
            <p:nvPr/>
          </p:nvSpPr>
          <p:spPr>
            <a:xfrm>
              <a:off x="2438400" y="2971800"/>
              <a:ext cx="2590800" cy="3323987"/>
            </a:xfrm>
            <a:prstGeom prst="rect">
              <a:avLst/>
            </a:prstGeom>
            <a:noFill/>
            <a:scene3d>
              <a:camera prst="isometricOffAxis2Left"/>
              <a:lightRig rig="threePt" dir="t"/>
            </a:scene3d>
          </p:spPr>
          <p:txBody>
            <a:bodyPr wrap="square" rtlCol="0">
              <a:spAutoFit/>
              <a:scene3d>
                <a:camera prst="orthographicFront"/>
                <a:lightRig rig="threePt" dir="t"/>
              </a:scene3d>
              <a:sp3d extrusionH="57150">
                <a:bevelT w="82550" h="38100" prst="coolSlant"/>
              </a:sp3d>
            </a:bodyPr>
            <a:lstStyle/>
            <a:p>
              <a:r>
                <a:rPr lang="en-US" sz="3000" b="1" dirty="0" smtClean="0">
                  <a:ln>
                    <a:solidFill>
                      <a:srgbClr val="C5E379"/>
                    </a:solidFill>
                  </a:ln>
                  <a:solidFill>
                    <a:srgbClr val="D8ECA6"/>
                  </a:solidFill>
                  <a:effectLst>
                    <a:outerShdw blurRad="50800" dist="228600" dir="2700000" algn="tl" rotWithShape="0">
                      <a:prstClr val="black">
                        <a:alpha val="40000"/>
                      </a:prstClr>
                    </a:outerShdw>
                  </a:effectLst>
                </a:rPr>
                <a:t>1s</a:t>
              </a:r>
            </a:p>
            <a:p>
              <a:r>
                <a:rPr lang="en-US" sz="3000" b="1" dirty="0" smtClean="0">
                  <a:ln>
                    <a:solidFill>
                      <a:srgbClr val="C5E379"/>
                    </a:solidFill>
                  </a:ln>
                  <a:solidFill>
                    <a:srgbClr val="D8ECA6"/>
                  </a:solidFill>
                  <a:effectLst>
                    <a:outerShdw blurRad="50800" dist="228600" dir="2700000" algn="tl" rotWithShape="0">
                      <a:prstClr val="black">
                        <a:alpha val="40000"/>
                      </a:prstClr>
                    </a:outerShdw>
                  </a:effectLst>
                </a:rPr>
                <a:t>2s 2p</a:t>
              </a:r>
            </a:p>
            <a:p>
              <a:r>
                <a:rPr lang="en-US" sz="3000" b="1" dirty="0" smtClean="0">
                  <a:ln>
                    <a:solidFill>
                      <a:srgbClr val="C5E379"/>
                    </a:solidFill>
                  </a:ln>
                  <a:solidFill>
                    <a:srgbClr val="D8ECA6"/>
                  </a:solidFill>
                  <a:effectLst>
                    <a:outerShdw blurRad="50800" dist="228600" dir="2700000" algn="tl" rotWithShape="0">
                      <a:prstClr val="black">
                        <a:alpha val="40000"/>
                      </a:prstClr>
                    </a:outerShdw>
                  </a:effectLst>
                </a:rPr>
                <a:t>3s 3p 3d</a:t>
              </a:r>
            </a:p>
            <a:p>
              <a:r>
                <a:rPr lang="en-US" sz="3000" b="1" dirty="0" smtClean="0">
                  <a:ln>
                    <a:solidFill>
                      <a:srgbClr val="C5E379"/>
                    </a:solidFill>
                  </a:ln>
                  <a:solidFill>
                    <a:srgbClr val="D8ECA6"/>
                  </a:solidFill>
                  <a:effectLst>
                    <a:outerShdw blurRad="50800" dist="228600" dir="2700000" algn="tl" rotWithShape="0">
                      <a:prstClr val="black">
                        <a:alpha val="40000"/>
                      </a:prstClr>
                    </a:outerShdw>
                  </a:effectLst>
                </a:rPr>
                <a:t>4s 4p 4d 4f</a:t>
              </a:r>
            </a:p>
            <a:p>
              <a:r>
                <a:rPr lang="en-US" sz="3000" b="1" dirty="0" smtClean="0">
                  <a:ln>
                    <a:solidFill>
                      <a:srgbClr val="C5E379"/>
                    </a:solidFill>
                  </a:ln>
                  <a:solidFill>
                    <a:srgbClr val="D8ECA6"/>
                  </a:solidFill>
                  <a:effectLst>
                    <a:outerShdw blurRad="50800" dist="228600" dir="2700000" algn="tl" rotWithShape="0">
                      <a:prstClr val="black">
                        <a:alpha val="40000"/>
                      </a:prstClr>
                    </a:outerShdw>
                  </a:effectLst>
                </a:rPr>
                <a:t>5s 5p 5d 5f</a:t>
              </a:r>
            </a:p>
            <a:p>
              <a:r>
                <a:rPr lang="en-US" sz="3000" b="1" dirty="0" smtClean="0">
                  <a:ln>
                    <a:solidFill>
                      <a:srgbClr val="C5E379"/>
                    </a:solidFill>
                  </a:ln>
                  <a:solidFill>
                    <a:srgbClr val="D8ECA6"/>
                  </a:solidFill>
                  <a:effectLst>
                    <a:outerShdw blurRad="50800" dist="228600" dir="2700000" algn="tl" rotWithShape="0">
                      <a:prstClr val="black">
                        <a:alpha val="40000"/>
                      </a:prstClr>
                    </a:outerShdw>
                  </a:effectLst>
                </a:rPr>
                <a:t>6s 6p 6d 6f</a:t>
              </a:r>
            </a:p>
            <a:p>
              <a:r>
                <a:rPr lang="en-US" sz="3000" b="1" dirty="0" smtClean="0">
                  <a:ln>
                    <a:solidFill>
                      <a:srgbClr val="C5E379"/>
                    </a:solidFill>
                  </a:ln>
                  <a:solidFill>
                    <a:srgbClr val="D8ECA6"/>
                  </a:solidFill>
                  <a:effectLst>
                    <a:outerShdw blurRad="50800" dist="228600" dir="2700000" algn="tl" rotWithShape="0">
                      <a:prstClr val="black">
                        <a:alpha val="40000"/>
                      </a:prstClr>
                    </a:outerShdw>
                  </a:effectLst>
                </a:rPr>
                <a:t>7s 7p 7d 7f</a:t>
              </a:r>
              <a:endParaRPr lang="en-US" sz="3000" b="1" dirty="0">
                <a:ln>
                  <a:solidFill>
                    <a:srgbClr val="C5E379"/>
                  </a:solidFill>
                </a:ln>
                <a:solidFill>
                  <a:srgbClr val="D8ECA6"/>
                </a:solidFill>
                <a:effectLst>
                  <a:outerShdw blurRad="50800" dist="228600" dir="2700000" algn="tl" rotWithShape="0">
                    <a:prstClr val="black">
                      <a:alpha val="40000"/>
                    </a:prstClr>
                  </a:outerShdw>
                </a:effectLst>
              </a:endParaRPr>
            </a:p>
          </p:txBody>
        </p:sp>
      </p:grpSp>
      <p:sp>
        <p:nvSpPr>
          <p:cNvPr id="5" name="Down Arrow 4"/>
          <p:cNvSpPr/>
          <p:nvPr/>
        </p:nvSpPr>
        <p:spPr bwMode="auto">
          <a:xfrm rot="3004668">
            <a:off x="2790221" y="2778168"/>
            <a:ext cx="156500" cy="990600"/>
          </a:xfrm>
          <a:prstGeom prst="downArrow">
            <a:avLst/>
          </a:prstGeom>
          <a:ln>
            <a:headEnd type="none" w="med" len="med"/>
            <a:tailEnd type="none" w="med" len="med"/>
          </a:ln>
          <a:effectLst>
            <a:glow rad="228600">
              <a:schemeClr val="accent4">
                <a:satMod val="175000"/>
                <a:alpha val="40000"/>
              </a:schemeClr>
            </a:glow>
            <a:outerShdw blurRad="40000" dist="23000" dir="5400000" rotWithShape="0">
              <a:srgbClr val="000000">
                <a:alpha val="35000"/>
              </a:srgbClr>
            </a:outerShdw>
          </a:effectLst>
          <a:scene3d>
            <a:camera prst="isometricOffAxis2Left"/>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6" name="Down Arrow 5"/>
          <p:cNvSpPr/>
          <p:nvPr/>
        </p:nvSpPr>
        <p:spPr bwMode="auto">
          <a:xfrm rot="3004668">
            <a:off x="2790221" y="3165431"/>
            <a:ext cx="156500" cy="990600"/>
          </a:xfrm>
          <a:prstGeom prst="downArrow">
            <a:avLst/>
          </a:prstGeom>
          <a:ln>
            <a:headEnd type="none" w="med" len="med"/>
            <a:tailEnd type="none" w="med" len="med"/>
          </a:ln>
          <a:effectLst>
            <a:glow rad="228600">
              <a:schemeClr val="accent4">
                <a:satMod val="175000"/>
                <a:alpha val="40000"/>
              </a:schemeClr>
            </a:glow>
            <a:outerShdw blurRad="40000" dist="23000" dir="5400000" rotWithShape="0">
              <a:srgbClr val="000000">
                <a:alpha val="35000"/>
              </a:srgbClr>
            </a:outerShdw>
          </a:effectLst>
          <a:scene3d>
            <a:camera prst="isometricOffAxis2Left"/>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7" name="Down Arrow 6"/>
          <p:cNvSpPr/>
          <p:nvPr/>
        </p:nvSpPr>
        <p:spPr bwMode="auto">
          <a:xfrm rot="3004668">
            <a:off x="2925801" y="3343391"/>
            <a:ext cx="142160" cy="1337473"/>
          </a:xfrm>
          <a:prstGeom prst="downArrow">
            <a:avLst/>
          </a:prstGeom>
          <a:ln>
            <a:headEnd type="none" w="med" len="med"/>
            <a:tailEnd type="none" w="med" len="med"/>
          </a:ln>
          <a:effectLst>
            <a:glow rad="228600">
              <a:schemeClr val="accent4">
                <a:satMod val="175000"/>
                <a:alpha val="40000"/>
              </a:schemeClr>
            </a:glow>
            <a:outerShdw blurRad="40000" dist="23000" dir="5400000" rotWithShape="0">
              <a:srgbClr val="000000">
                <a:alpha val="35000"/>
              </a:srgbClr>
            </a:outerShdw>
          </a:effectLst>
          <a:scene3d>
            <a:camera prst="isometricOffAxis2Left"/>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8" name="Down Arrow 7"/>
          <p:cNvSpPr/>
          <p:nvPr/>
        </p:nvSpPr>
        <p:spPr bwMode="auto">
          <a:xfrm rot="3004668">
            <a:off x="2925801" y="3777336"/>
            <a:ext cx="142160" cy="1337473"/>
          </a:xfrm>
          <a:prstGeom prst="downArrow">
            <a:avLst/>
          </a:prstGeom>
          <a:ln>
            <a:headEnd type="none" w="med" len="med"/>
            <a:tailEnd type="none" w="med" len="med"/>
          </a:ln>
          <a:effectLst>
            <a:glow rad="228600">
              <a:schemeClr val="accent4">
                <a:satMod val="175000"/>
                <a:alpha val="40000"/>
              </a:schemeClr>
            </a:glow>
            <a:outerShdw blurRad="40000" dist="23000" dir="5400000" rotWithShape="0">
              <a:srgbClr val="000000">
                <a:alpha val="35000"/>
              </a:srgbClr>
            </a:outerShdw>
          </a:effectLst>
          <a:scene3d>
            <a:camera prst="isometricOffAxis2Left"/>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9" name="Down Arrow 8"/>
          <p:cNvSpPr/>
          <p:nvPr/>
        </p:nvSpPr>
        <p:spPr bwMode="auto">
          <a:xfrm rot="3004668">
            <a:off x="3188456" y="3581968"/>
            <a:ext cx="153926" cy="2027935"/>
          </a:xfrm>
          <a:prstGeom prst="downArrow">
            <a:avLst/>
          </a:prstGeom>
          <a:ln>
            <a:headEnd type="none" w="med" len="med"/>
            <a:tailEnd type="none" w="med" len="med"/>
          </a:ln>
          <a:effectLst>
            <a:glow rad="228600">
              <a:schemeClr val="accent4">
                <a:satMod val="175000"/>
                <a:alpha val="40000"/>
              </a:schemeClr>
            </a:glow>
            <a:outerShdw blurRad="40000" dist="23000" dir="5400000" rotWithShape="0">
              <a:srgbClr val="000000">
                <a:alpha val="35000"/>
              </a:srgbClr>
            </a:outerShdw>
          </a:effectLst>
          <a:scene3d>
            <a:camera prst="isometricOffAxis2Left"/>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0" name="Down Arrow 9"/>
          <p:cNvSpPr/>
          <p:nvPr/>
        </p:nvSpPr>
        <p:spPr bwMode="auto">
          <a:xfrm rot="3004668">
            <a:off x="3188457" y="4067497"/>
            <a:ext cx="153926" cy="2027935"/>
          </a:xfrm>
          <a:prstGeom prst="downArrow">
            <a:avLst/>
          </a:prstGeom>
          <a:ln>
            <a:headEnd type="none" w="med" len="med"/>
            <a:tailEnd type="none" w="med" len="med"/>
          </a:ln>
          <a:effectLst>
            <a:glow rad="228600">
              <a:schemeClr val="accent4">
                <a:satMod val="175000"/>
                <a:alpha val="40000"/>
              </a:schemeClr>
            </a:glow>
            <a:outerShdw blurRad="40000" dist="23000" dir="5400000" rotWithShape="0">
              <a:srgbClr val="000000">
                <a:alpha val="35000"/>
              </a:srgbClr>
            </a:outerShdw>
          </a:effectLst>
          <a:scene3d>
            <a:camera prst="isometricOffAxis2Left"/>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1" name="Down Arrow 10"/>
          <p:cNvSpPr/>
          <p:nvPr/>
        </p:nvSpPr>
        <p:spPr bwMode="auto">
          <a:xfrm rot="3004668">
            <a:off x="3436504" y="3965372"/>
            <a:ext cx="137393" cy="2667080"/>
          </a:xfrm>
          <a:prstGeom prst="downArrow">
            <a:avLst/>
          </a:prstGeom>
          <a:ln>
            <a:headEnd type="none" w="med" len="med"/>
            <a:tailEnd type="none" w="med" len="med"/>
          </a:ln>
          <a:effectLst>
            <a:glow rad="228600">
              <a:schemeClr val="accent4">
                <a:satMod val="175000"/>
                <a:alpha val="40000"/>
              </a:schemeClr>
            </a:glow>
            <a:outerShdw blurRad="40000" dist="23000" dir="5400000" rotWithShape="0">
              <a:srgbClr val="000000">
                <a:alpha val="35000"/>
              </a:srgbClr>
            </a:outerShdw>
          </a:effectLst>
          <a:scene3d>
            <a:camera prst="isometricOffAxis2Left"/>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2" name="Down Arrow 11"/>
          <p:cNvSpPr/>
          <p:nvPr/>
        </p:nvSpPr>
        <p:spPr bwMode="auto">
          <a:xfrm rot="3004668">
            <a:off x="3744217" y="4496368"/>
            <a:ext cx="153926" cy="2027935"/>
          </a:xfrm>
          <a:prstGeom prst="downArrow">
            <a:avLst/>
          </a:prstGeom>
          <a:ln>
            <a:headEnd type="none" w="med" len="med"/>
            <a:tailEnd type="none" w="med" len="med"/>
          </a:ln>
          <a:effectLst>
            <a:glow rad="228600">
              <a:schemeClr val="accent4">
                <a:satMod val="175000"/>
                <a:alpha val="40000"/>
              </a:schemeClr>
            </a:glow>
            <a:outerShdw blurRad="40000" dist="23000" dir="5400000" rotWithShape="0">
              <a:srgbClr val="000000">
                <a:alpha val="35000"/>
              </a:srgbClr>
            </a:outerShdw>
          </a:effectLst>
          <a:scene3d>
            <a:camera prst="isometricOffAxis2Left"/>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3" name="Down Arrow 12"/>
          <p:cNvSpPr/>
          <p:nvPr/>
        </p:nvSpPr>
        <p:spPr bwMode="auto">
          <a:xfrm rot="3004668">
            <a:off x="4068801" y="5072736"/>
            <a:ext cx="142160" cy="1337473"/>
          </a:xfrm>
          <a:prstGeom prst="downArrow">
            <a:avLst/>
          </a:prstGeom>
          <a:ln>
            <a:headEnd type="none" w="med" len="med"/>
            <a:tailEnd type="none" w="med" len="med"/>
          </a:ln>
          <a:effectLst>
            <a:glow rad="228600">
              <a:schemeClr val="accent4">
                <a:satMod val="175000"/>
                <a:alpha val="40000"/>
              </a:schemeClr>
            </a:glow>
            <a:outerShdw blurRad="40000" dist="23000" dir="5400000" rotWithShape="0">
              <a:srgbClr val="000000">
                <a:alpha val="35000"/>
              </a:srgbClr>
            </a:outerShdw>
          </a:effectLst>
          <a:scene3d>
            <a:camera prst="isometricOffAxis2Left"/>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4" name="Down Arrow 13"/>
          <p:cNvSpPr/>
          <p:nvPr/>
        </p:nvSpPr>
        <p:spPr bwMode="auto">
          <a:xfrm rot="3004668">
            <a:off x="4444679" y="5368969"/>
            <a:ext cx="156500" cy="990600"/>
          </a:xfrm>
          <a:prstGeom prst="downArrow">
            <a:avLst/>
          </a:prstGeom>
          <a:ln>
            <a:headEnd type="none" w="med" len="med"/>
            <a:tailEnd type="none" w="med" len="med"/>
          </a:ln>
          <a:effectLst>
            <a:glow rad="228600">
              <a:schemeClr val="accent4">
                <a:satMod val="175000"/>
                <a:alpha val="40000"/>
              </a:schemeClr>
            </a:glow>
            <a:outerShdw blurRad="40000" dist="23000" dir="5400000" rotWithShape="0">
              <a:srgbClr val="000000">
                <a:alpha val="35000"/>
              </a:srgbClr>
            </a:outerShdw>
          </a:effectLst>
          <a:scene3d>
            <a:camera prst="isometricOffAxis2Left"/>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7" name="Rectangle 16"/>
          <p:cNvSpPr/>
          <p:nvPr/>
        </p:nvSpPr>
        <p:spPr>
          <a:xfrm>
            <a:off x="152400" y="2133600"/>
            <a:ext cx="8839200" cy="707886"/>
          </a:xfrm>
          <a:prstGeom prst="rect">
            <a:avLst/>
          </a:prstGeom>
        </p:spPr>
        <p:txBody>
          <a:bodyPr wrap="square">
            <a:spAutoFit/>
            <a:scene3d>
              <a:camera prst="orthographicFront"/>
              <a:lightRig rig="threePt" dir="t"/>
            </a:scene3d>
            <a:sp3d extrusionH="57150">
              <a:bevelT w="82550" h="38100" prst="coolSlant"/>
            </a:sp3d>
          </a:bodyPr>
          <a:lstStyle/>
          <a:p>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E) To remember this, use this… </a:t>
            </a:r>
            <a:endParaRPr lang="en-US" dirty="0"/>
          </a:p>
        </p:txBody>
      </p:sp>
      <p:sp>
        <p:nvSpPr>
          <p:cNvPr id="18" name="TextBox 17"/>
          <p:cNvSpPr txBox="1"/>
          <p:nvPr/>
        </p:nvSpPr>
        <p:spPr>
          <a:xfrm>
            <a:off x="5638800" y="2819400"/>
            <a:ext cx="2895600" cy="3785652"/>
          </a:xfrm>
          <a:prstGeom prst="rect">
            <a:avLst/>
          </a:prstGeom>
          <a:noFill/>
        </p:spPr>
        <p:txBody>
          <a:bodyPr wrap="square" rtlCol="0">
            <a:spAutoFit/>
            <a:scene3d>
              <a:camera prst="orthographicFront"/>
              <a:lightRig rig="threePt" dir="t"/>
            </a:scene3d>
            <a:sp3d extrusionH="57150">
              <a:bevelT w="82550" h="38100" prst="coolSlant"/>
            </a:sp3d>
          </a:bodyPr>
          <a:lstStyle/>
          <a:p>
            <a:pPr algn="ct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hlinkClick r:id="rId3"/>
              </a:rPr>
              <a:t>[Now get your periodic table out, and look at this!]</a:t>
            </a:r>
            <a:endParaRPr lang="en-US" sz="4000" b="1" dirty="0" smtClean="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lide(fromBottom)">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linds(horizontal)">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3"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1+#ppt_w/2"/>
                                          </p:val>
                                        </p:tav>
                                        <p:tav tm="100000">
                                          <p:val>
                                            <p:strVal val="#ppt_x"/>
                                          </p:val>
                                        </p:tav>
                                      </p:tavLst>
                                    </p:anim>
                                    <p:anim calcmode="lin" valueType="num">
                                      <p:cBhvr additive="base">
                                        <p:cTn id="18" dur="500" fill="hold"/>
                                        <p:tgtEl>
                                          <p:spTgt spid="5"/>
                                        </p:tgtEl>
                                        <p:attrNameLst>
                                          <p:attrName>ppt_y</p:attrName>
                                        </p:attrNameLst>
                                      </p:cBhvr>
                                      <p:tavLst>
                                        <p:tav tm="0">
                                          <p:val>
                                            <p:strVal val="0-#ppt_h/2"/>
                                          </p:val>
                                        </p:tav>
                                        <p:tav tm="100000">
                                          <p:val>
                                            <p:strVal val="#ppt_y"/>
                                          </p:val>
                                        </p:tav>
                                      </p:tavLst>
                                    </p:anim>
                                  </p:childTnLst>
                                </p:cTn>
                              </p:par>
                            </p:childTnLst>
                          </p:cTn>
                        </p:par>
                        <p:par>
                          <p:cTn id="19" fill="hold">
                            <p:stCondLst>
                              <p:cond delay="500"/>
                            </p:stCondLst>
                            <p:childTnLst>
                              <p:par>
                                <p:cTn id="20" presetID="2" presetClass="entr" presetSubtype="3"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0-#ppt_h/2"/>
                                          </p:val>
                                        </p:tav>
                                        <p:tav tm="100000">
                                          <p:val>
                                            <p:strVal val="#ppt_y"/>
                                          </p:val>
                                        </p:tav>
                                      </p:tavLst>
                                    </p:anim>
                                  </p:childTnLst>
                                </p:cTn>
                              </p:par>
                            </p:childTnLst>
                          </p:cTn>
                        </p:par>
                        <p:par>
                          <p:cTn id="24" fill="hold">
                            <p:stCondLst>
                              <p:cond delay="1000"/>
                            </p:stCondLst>
                            <p:childTnLst>
                              <p:par>
                                <p:cTn id="25" presetID="2" presetClass="entr" presetSubtype="3"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1+#ppt_w/2"/>
                                          </p:val>
                                        </p:tav>
                                        <p:tav tm="100000">
                                          <p:val>
                                            <p:strVal val="#ppt_x"/>
                                          </p:val>
                                        </p:tav>
                                      </p:tavLst>
                                    </p:anim>
                                    <p:anim calcmode="lin" valueType="num">
                                      <p:cBhvr additive="base">
                                        <p:cTn id="28" dur="500" fill="hold"/>
                                        <p:tgtEl>
                                          <p:spTgt spid="7"/>
                                        </p:tgtEl>
                                        <p:attrNameLst>
                                          <p:attrName>ppt_y</p:attrName>
                                        </p:attrNameLst>
                                      </p:cBhvr>
                                      <p:tavLst>
                                        <p:tav tm="0">
                                          <p:val>
                                            <p:strVal val="0-#ppt_h/2"/>
                                          </p:val>
                                        </p:tav>
                                        <p:tav tm="100000">
                                          <p:val>
                                            <p:strVal val="#ppt_y"/>
                                          </p:val>
                                        </p:tav>
                                      </p:tavLst>
                                    </p:anim>
                                  </p:childTnLst>
                                </p:cTn>
                              </p:par>
                            </p:childTnLst>
                          </p:cTn>
                        </p:par>
                        <p:par>
                          <p:cTn id="29" fill="hold">
                            <p:stCondLst>
                              <p:cond delay="1500"/>
                            </p:stCondLst>
                            <p:childTnLst>
                              <p:par>
                                <p:cTn id="30" presetID="2" presetClass="entr" presetSubtype="3"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1+#ppt_w/2"/>
                                          </p:val>
                                        </p:tav>
                                        <p:tav tm="100000">
                                          <p:val>
                                            <p:strVal val="#ppt_x"/>
                                          </p:val>
                                        </p:tav>
                                      </p:tavLst>
                                    </p:anim>
                                    <p:anim calcmode="lin" valueType="num">
                                      <p:cBhvr additive="base">
                                        <p:cTn id="33" dur="500" fill="hold"/>
                                        <p:tgtEl>
                                          <p:spTgt spid="8"/>
                                        </p:tgtEl>
                                        <p:attrNameLst>
                                          <p:attrName>ppt_y</p:attrName>
                                        </p:attrNameLst>
                                      </p:cBhvr>
                                      <p:tavLst>
                                        <p:tav tm="0">
                                          <p:val>
                                            <p:strVal val="0-#ppt_h/2"/>
                                          </p:val>
                                        </p:tav>
                                        <p:tav tm="100000">
                                          <p:val>
                                            <p:strVal val="#ppt_y"/>
                                          </p:val>
                                        </p:tav>
                                      </p:tavLst>
                                    </p:anim>
                                  </p:childTnLst>
                                </p:cTn>
                              </p:par>
                            </p:childTnLst>
                          </p:cTn>
                        </p:par>
                        <p:par>
                          <p:cTn id="34" fill="hold">
                            <p:stCondLst>
                              <p:cond delay="2000"/>
                            </p:stCondLst>
                            <p:childTnLst>
                              <p:par>
                                <p:cTn id="35" presetID="2" presetClass="entr" presetSubtype="3"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1+#ppt_w/2"/>
                                          </p:val>
                                        </p:tav>
                                        <p:tav tm="100000">
                                          <p:val>
                                            <p:strVal val="#ppt_x"/>
                                          </p:val>
                                        </p:tav>
                                      </p:tavLst>
                                    </p:anim>
                                    <p:anim calcmode="lin" valueType="num">
                                      <p:cBhvr additive="base">
                                        <p:cTn id="38" dur="500" fill="hold"/>
                                        <p:tgtEl>
                                          <p:spTgt spid="9"/>
                                        </p:tgtEl>
                                        <p:attrNameLst>
                                          <p:attrName>ppt_y</p:attrName>
                                        </p:attrNameLst>
                                      </p:cBhvr>
                                      <p:tavLst>
                                        <p:tav tm="0">
                                          <p:val>
                                            <p:strVal val="0-#ppt_h/2"/>
                                          </p:val>
                                        </p:tav>
                                        <p:tav tm="100000">
                                          <p:val>
                                            <p:strVal val="#ppt_y"/>
                                          </p:val>
                                        </p:tav>
                                      </p:tavLst>
                                    </p:anim>
                                  </p:childTnLst>
                                </p:cTn>
                              </p:par>
                            </p:childTnLst>
                          </p:cTn>
                        </p:par>
                        <p:par>
                          <p:cTn id="39" fill="hold">
                            <p:stCondLst>
                              <p:cond delay="2500"/>
                            </p:stCondLst>
                            <p:childTnLst>
                              <p:par>
                                <p:cTn id="40" presetID="2" presetClass="entr" presetSubtype="3"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fill="hold"/>
                                        <p:tgtEl>
                                          <p:spTgt spid="10"/>
                                        </p:tgtEl>
                                        <p:attrNameLst>
                                          <p:attrName>ppt_x</p:attrName>
                                        </p:attrNameLst>
                                      </p:cBhvr>
                                      <p:tavLst>
                                        <p:tav tm="0">
                                          <p:val>
                                            <p:strVal val="1+#ppt_w/2"/>
                                          </p:val>
                                        </p:tav>
                                        <p:tav tm="100000">
                                          <p:val>
                                            <p:strVal val="#ppt_x"/>
                                          </p:val>
                                        </p:tav>
                                      </p:tavLst>
                                    </p:anim>
                                    <p:anim calcmode="lin" valueType="num">
                                      <p:cBhvr additive="base">
                                        <p:cTn id="43" dur="500" fill="hold"/>
                                        <p:tgtEl>
                                          <p:spTgt spid="10"/>
                                        </p:tgtEl>
                                        <p:attrNameLst>
                                          <p:attrName>ppt_y</p:attrName>
                                        </p:attrNameLst>
                                      </p:cBhvr>
                                      <p:tavLst>
                                        <p:tav tm="0">
                                          <p:val>
                                            <p:strVal val="0-#ppt_h/2"/>
                                          </p:val>
                                        </p:tav>
                                        <p:tav tm="100000">
                                          <p:val>
                                            <p:strVal val="#ppt_y"/>
                                          </p:val>
                                        </p:tav>
                                      </p:tavLst>
                                    </p:anim>
                                  </p:childTnLst>
                                </p:cTn>
                              </p:par>
                            </p:childTnLst>
                          </p:cTn>
                        </p:par>
                        <p:par>
                          <p:cTn id="44" fill="hold">
                            <p:stCondLst>
                              <p:cond delay="3000"/>
                            </p:stCondLst>
                            <p:childTnLst>
                              <p:par>
                                <p:cTn id="45" presetID="2" presetClass="entr" presetSubtype="3"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1+#ppt_w/2"/>
                                          </p:val>
                                        </p:tav>
                                        <p:tav tm="100000">
                                          <p:val>
                                            <p:strVal val="#ppt_x"/>
                                          </p:val>
                                        </p:tav>
                                      </p:tavLst>
                                    </p:anim>
                                    <p:anim calcmode="lin" valueType="num">
                                      <p:cBhvr additive="base">
                                        <p:cTn id="48" dur="500" fill="hold"/>
                                        <p:tgtEl>
                                          <p:spTgt spid="11"/>
                                        </p:tgtEl>
                                        <p:attrNameLst>
                                          <p:attrName>ppt_y</p:attrName>
                                        </p:attrNameLst>
                                      </p:cBhvr>
                                      <p:tavLst>
                                        <p:tav tm="0">
                                          <p:val>
                                            <p:strVal val="0-#ppt_h/2"/>
                                          </p:val>
                                        </p:tav>
                                        <p:tav tm="100000">
                                          <p:val>
                                            <p:strVal val="#ppt_y"/>
                                          </p:val>
                                        </p:tav>
                                      </p:tavLst>
                                    </p:anim>
                                  </p:childTnLst>
                                </p:cTn>
                              </p:par>
                            </p:childTnLst>
                          </p:cTn>
                        </p:par>
                        <p:par>
                          <p:cTn id="49" fill="hold">
                            <p:stCondLst>
                              <p:cond delay="3500"/>
                            </p:stCondLst>
                            <p:childTnLst>
                              <p:par>
                                <p:cTn id="50" presetID="2" presetClass="entr" presetSubtype="3"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500" fill="hold"/>
                                        <p:tgtEl>
                                          <p:spTgt spid="12"/>
                                        </p:tgtEl>
                                        <p:attrNameLst>
                                          <p:attrName>ppt_x</p:attrName>
                                        </p:attrNameLst>
                                      </p:cBhvr>
                                      <p:tavLst>
                                        <p:tav tm="0">
                                          <p:val>
                                            <p:strVal val="1+#ppt_w/2"/>
                                          </p:val>
                                        </p:tav>
                                        <p:tav tm="100000">
                                          <p:val>
                                            <p:strVal val="#ppt_x"/>
                                          </p:val>
                                        </p:tav>
                                      </p:tavLst>
                                    </p:anim>
                                    <p:anim calcmode="lin" valueType="num">
                                      <p:cBhvr additive="base">
                                        <p:cTn id="53" dur="500" fill="hold"/>
                                        <p:tgtEl>
                                          <p:spTgt spid="12"/>
                                        </p:tgtEl>
                                        <p:attrNameLst>
                                          <p:attrName>ppt_y</p:attrName>
                                        </p:attrNameLst>
                                      </p:cBhvr>
                                      <p:tavLst>
                                        <p:tav tm="0">
                                          <p:val>
                                            <p:strVal val="0-#ppt_h/2"/>
                                          </p:val>
                                        </p:tav>
                                        <p:tav tm="100000">
                                          <p:val>
                                            <p:strVal val="#ppt_y"/>
                                          </p:val>
                                        </p:tav>
                                      </p:tavLst>
                                    </p:anim>
                                  </p:childTnLst>
                                </p:cTn>
                              </p:par>
                            </p:childTnLst>
                          </p:cTn>
                        </p:par>
                        <p:par>
                          <p:cTn id="54" fill="hold">
                            <p:stCondLst>
                              <p:cond delay="4000"/>
                            </p:stCondLst>
                            <p:childTnLst>
                              <p:par>
                                <p:cTn id="55" presetID="2" presetClass="entr" presetSubtype="3"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fill="hold"/>
                                        <p:tgtEl>
                                          <p:spTgt spid="13"/>
                                        </p:tgtEl>
                                        <p:attrNameLst>
                                          <p:attrName>ppt_x</p:attrName>
                                        </p:attrNameLst>
                                      </p:cBhvr>
                                      <p:tavLst>
                                        <p:tav tm="0">
                                          <p:val>
                                            <p:strVal val="1+#ppt_w/2"/>
                                          </p:val>
                                        </p:tav>
                                        <p:tav tm="100000">
                                          <p:val>
                                            <p:strVal val="#ppt_x"/>
                                          </p:val>
                                        </p:tav>
                                      </p:tavLst>
                                    </p:anim>
                                    <p:anim calcmode="lin" valueType="num">
                                      <p:cBhvr additive="base">
                                        <p:cTn id="58" dur="500" fill="hold"/>
                                        <p:tgtEl>
                                          <p:spTgt spid="13"/>
                                        </p:tgtEl>
                                        <p:attrNameLst>
                                          <p:attrName>ppt_y</p:attrName>
                                        </p:attrNameLst>
                                      </p:cBhvr>
                                      <p:tavLst>
                                        <p:tav tm="0">
                                          <p:val>
                                            <p:strVal val="0-#ppt_h/2"/>
                                          </p:val>
                                        </p:tav>
                                        <p:tav tm="100000">
                                          <p:val>
                                            <p:strVal val="#ppt_y"/>
                                          </p:val>
                                        </p:tav>
                                      </p:tavLst>
                                    </p:anim>
                                  </p:childTnLst>
                                </p:cTn>
                              </p:par>
                            </p:childTnLst>
                          </p:cTn>
                        </p:par>
                        <p:par>
                          <p:cTn id="59" fill="hold">
                            <p:stCondLst>
                              <p:cond delay="4500"/>
                            </p:stCondLst>
                            <p:childTnLst>
                              <p:par>
                                <p:cTn id="60" presetID="2" presetClass="entr" presetSubtype="3" fill="hold" grpId="0" nodeType="after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additive="base">
                                        <p:cTn id="62" dur="500" fill="hold"/>
                                        <p:tgtEl>
                                          <p:spTgt spid="14"/>
                                        </p:tgtEl>
                                        <p:attrNameLst>
                                          <p:attrName>ppt_x</p:attrName>
                                        </p:attrNameLst>
                                      </p:cBhvr>
                                      <p:tavLst>
                                        <p:tav tm="0">
                                          <p:val>
                                            <p:strVal val="1+#ppt_w/2"/>
                                          </p:val>
                                        </p:tav>
                                        <p:tav tm="100000">
                                          <p:val>
                                            <p:strVal val="#ppt_x"/>
                                          </p:val>
                                        </p:tav>
                                      </p:tavLst>
                                    </p:anim>
                                    <p:anim calcmode="lin" valueType="num">
                                      <p:cBhvr additive="base">
                                        <p:cTn id="63" dur="500" fill="hold"/>
                                        <p:tgtEl>
                                          <p:spTgt spid="14"/>
                                        </p:tgtEl>
                                        <p:attrNameLst>
                                          <p:attrName>ppt_y</p:attrName>
                                        </p:attrNameLst>
                                      </p:cBhvr>
                                      <p:tavLst>
                                        <p:tav tm="0">
                                          <p:val>
                                            <p:strVal val="0-#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12" presetClass="entr" presetSubtype="4" fill="hold" grpId="0" nodeType="click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slide(fromBottom)">
                                      <p:cBhvr>
                                        <p:cTn id="6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7" grpId="0"/>
      <p:bldP spid="18"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0" y="1066800"/>
            <a:ext cx="9144000" cy="4524315"/>
          </a:xfrm>
          <a:prstGeom prst="rect">
            <a:avLst/>
          </a:prstGeom>
        </p:spPr>
        <p:txBody>
          <a:bodyPr wrap="square">
            <a:spAutoFit/>
            <a:scene3d>
              <a:camera prst="orthographicFront"/>
              <a:lightRig rig="threePt" dir="t"/>
            </a:scene3d>
            <a:sp3d extrusionH="57150">
              <a:bevelT w="82550" h="38100" prst="coolSlant"/>
            </a:sp3d>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F) </a:t>
            </a:r>
            <a:r>
              <a:rPr lang="en-US" b="1" u="sng" dirty="0" smtClean="0">
                <a:ln>
                  <a:solidFill>
                    <a:srgbClr val="C5E379"/>
                  </a:solidFill>
                </a:ln>
                <a:solidFill>
                  <a:srgbClr val="D8ECA6"/>
                </a:solidFill>
                <a:effectLst>
                  <a:outerShdw blurRad="50800" dist="228600" dir="2700000" algn="tl" rotWithShape="0">
                    <a:prstClr val="black">
                      <a:alpha val="40000"/>
                    </a:prstClr>
                  </a:outerShdw>
                </a:effectLst>
              </a:rPr>
              <a:t>Orbital Diagram </a:t>
            </a:r>
          </a:p>
          <a:p>
            <a:endParaRPr lang="en-US" b="1" dirty="0" smtClean="0">
              <a:ln>
                <a:solidFill>
                  <a:srgbClr val="C5E379"/>
                </a:solidFill>
              </a:ln>
              <a:solidFill>
                <a:srgbClr val="D8ECA6"/>
              </a:solidFill>
              <a:effectLst>
                <a:outerShdw blurRad="50800" dist="228600" dir="2700000" algn="tl" rotWithShape="0">
                  <a:prstClr val="black">
                    <a:alpha val="40000"/>
                  </a:prstClr>
                </a:outerShdw>
              </a:effectLst>
            </a:endParaRPr>
          </a:p>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	[In order to save paper, often this is condensed to just a horizontal row called an orbital diagram: ]</a:t>
            </a:r>
            <a:endParaRPr lang="en-US" dirty="0"/>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 Box 2"/>
          <p:cNvSpPr txBox="1">
            <a:spLocks noChangeArrowheads="1"/>
          </p:cNvSpPr>
          <p:nvPr/>
        </p:nvSpPr>
        <p:spPr bwMode="auto">
          <a:xfrm>
            <a:off x="3505200" y="0"/>
            <a:ext cx="5486400" cy="3785652"/>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dirty="0">
                <a:effectLst>
                  <a:outerShdw blurRad="50800" dist="38100" dir="2700000" algn="tl" rotWithShape="0">
                    <a:prstClr val="black">
                      <a:alpha val="40000"/>
                    </a:prstClr>
                  </a:outerShdw>
                </a:effectLst>
              </a:rPr>
              <a:t>	</a:t>
            </a:r>
            <a:r>
              <a:rPr lang="en-US" b="1" dirty="0">
                <a:ln>
                  <a:solidFill>
                    <a:srgbClr val="C5E379"/>
                  </a:solidFill>
                </a:ln>
                <a:solidFill>
                  <a:srgbClr val="D8ECA6"/>
                </a:solidFill>
                <a:effectLst>
                  <a:outerShdw blurRad="50800" dist="228600" dir="2700000" algn="tl" rotWithShape="0">
                    <a:prstClr val="black">
                      <a:alpha val="40000"/>
                    </a:prstClr>
                  </a:outerShdw>
                </a:effectLst>
              </a:rPr>
              <a:t> □ □ □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a:p>
            <a:r>
              <a:rPr lang="en-US" b="1" dirty="0">
                <a:ln>
                  <a:solidFill>
                    <a:srgbClr val="C5E379"/>
                  </a:solidFill>
                </a:ln>
                <a:solidFill>
                  <a:srgbClr val="D8ECA6"/>
                </a:solidFill>
                <a:effectLst>
                  <a:outerShdw blurRad="50800" dist="228600" dir="2700000" algn="tl" rotWithShape="0">
                    <a:prstClr val="black">
                      <a:alpha val="40000"/>
                    </a:prstClr>
                  </a:outerShdw>
                </a:effectLst>
              </a:rPr>
              <a:t>	 □ □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34" name="TextBox 33"/>
          <p:cNvSpPr txBox="1"/>
          <p:nvPr/>
        </p:nvSpPr>
        <p:spPr>
          <a:xfrm>
            <a:off x="3776472" y="3255264"/>
            <a:ext cx="609600" cy="340202"/>
          </a:xfrm>
          <a:prstGeom prst="rect">
            <a:avLst/>
          </a:prstGeom>
          <a:noFill/>
          <a:effectLst>
            <a:outerShdw blurRad="50800" dist="1257300" dir="5400000" algn="ctr" rotWithShape="0">
              <a:srgbClr val="000000">
                <a:alpha val="43137"/>
              </a:srgbClr>
            </a:outerShdw>
          </a:effectLst>
        </p:spPr>
        <p:txBody>
          <a:bodyPr wrap="square" tIns="0" rtlCol="0">
            <a:normAutofit fontScale="47500" lnSpcReduction="20000"/>
            <a:scene3d>
              <a:camera prst="isometricOffAxis2Left"/>
              <a:lightRig rig="threePt" dir="t"/>
            </a:scene3d>
            <a:sp3d extrusionH="57150">
              <a:bevelT w="82550" h="38100" prst="coolSlant"/>
            </a:sp3d>
          </a:bodyPr>
          <a:lstStyle/>
          <a:p>
            <a:r>
              <a:rPr lang="en-US"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5" name="TextBox 34"/>
          <p:cNvSpPr txBox="1"/>
          <p:nvPr/>
        </p:nvSpPr>
        <p:spPr>
          <a:xfrm>
            <a:off x="3733800" y="2555398"/>
            <a:ext cx="609600" cy="340202"/>
          </a:xfrm>
          <a:prstGeom prst="rect">
            <a:avLst/>
          </a:prstGeom>
          <a:noFill/>
          <a:effectLst>
            <a:outerShdw blurRad="50800" dist="1257300" dir="5400000" algn="ctr" rotWithShape="0">
              <a:srgbClr val="000000">
                <a:alpha val="43137"/>
              </a:srgbClr>
            </a:outerShdw>
          </a:effectLst>
        </p:spPr>
        <p:txBody>
          <a:bodyPr wrap="square" tIns="0" rtlCol="0">
            <a:normAutofit fontScale="47500" lnSpcReduction="20000"/>
            <a:scene3d>
              <a:camera prst="isometricOffAxis2Left"/>
              <a:lightRig rig="threePt" dir="t"/>
            </a:scene3d>
            <a:sp3d extrusionH="57150">
              <a:bevelT w="82550" h="38100" prst="coolSlant"/>
            </a:sp3d>
          </a:bodyPr>
          <a:lstStyle/>
          <a:p>
            <a:r>
              <a:rPr lang="en-US"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6" name="TextBox 35"/>
          <p:cNvSpPr txBox="1"/>
          <p:nvPr/>
        </p:nvSpPr>
        <p:spPr>
          <a:xfrm>
            <a:off x="4724400" y="1869598"/>
            <a:ext cx="609600" cy="340202"/>
          </a:xfrm>
          <a:prstGeom prst="rect">
            <a:avLst/>
          </a:prstGeom>
          <a:noFill/>
          <a:effectLst>
            <a:outerShdw blurRad="50800" dist="1257300" dir="5400000" algn="ctr" rotWithShape="0">
              <a:srgbClr val="000000">
                <a:alpha val="43137"/>
              </a:srgbClr>
            </a:outerShdw>
          </a:effectLst>
        </p:spPr>
        <p:txBody>
          <a:bodyPr wrap="square" tIns="0" rtlCol="0">
            <a:normAutofit fontScale="47500" lnSpcReduction="20000"/>
            <a:scene3d>
              <a:camera prst="isometricOffAxis2Left"/>
              <a:lightRig rig="threePt" dir="t"/>
            </a:scene3d>
            <a:sp3d extrusionH="57150">
              <a:bevelT w="82550" h="38100" prst="coolSlant"/>
            </a:sp3d>
          </a:bodyPr>
          <a:lstStyle/>
          <a:p>
            <a:r>
              <a:rPr lang="en-US"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7" name="TextBox 36"/>
          <p:cNvSpPr txBox="1"/>
          <p:nvPr/>
        </p:nvSpPr>
        <p:spPr>
          <a:xfrm>
            <a:off x="5181600" y="1869598"/>
            <a:ext cx="609600" cy="340202"/>
          </a:xfrm>
          <a:prstGeom prst="rect">
            <a:avLst/>
          </a:prstGeom>
          <a:noFill/>
          <a:effectLst>
            <a:outerShdw blurRad="50800" dist="1257300" dir="5400000" algn="ctr" rotWithShape="0">
              <a:srgbClr val="000000">
                <a:alpha val="43137"/>
              </a:srgbClr>
            </a:outerShdw>
          </a:effectLst>
        </p:spPr>
        <p:txBody>
          <a:bodyPr wrap="square" tIns="0" rtlCol="0">
            <a:normAutofit fontScale="47500" lnSpcReduction="20000"/>
            <a:scene3d>
              <a:camera prst="isometricOffAxis2Left"/>
              <a:lightRig rig="threePt" dir="t"/>
            </a:scene3d>
            <a:sp3d extrusionH="57150">
              <a:bevelT w="82550" h="38100" prst="coolSlant"/>
            </a:sp3d>
          </a:bodyPr>
          <a:lstStyle/>
          <a:p>
            <a:r>
              <a:rPr lang="en-US"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8" name="TextBox 37"/>
          <p:cNvSpPr txBox="1"/>
          <p:nvPr/>
        </p:nvSpPr>
        <p:spPr>
          <a:xfrm>
            <a:off x="5715000" y="1869598"/>
            <a:ext cx="609600" cy="340202"/>
          </a:xfrm>
          <a:prstGeom prst="rect">
            <a:avLst/>
          </a:prstGeom>
          <a:noFill/>
          <a:effectLst>
            <a:outerShdw blurRad="50800" dist="1257300" dir="5400000" algn="ctr" rotWithShape="0">
              <a:srgbClr val="000000">
                <a:alpha val="43137"/>
              </a:srgbClr>
            </a:outerShdw>
          </a:effectLst>
        </p:spPr>
        <p:txBody>
          <a:bodyPr wrap="square" tIns="0" rtlCol="0">
            <a:normAutofit fontScale="47500" lnSpcReduction="20000"/>
            <a:scene3d>
              <a:camera prst="isometricOffAxis2Left"/>
              <a:lightRig rig="threePt" dir="t"/>
            </a:scene3d>
            <a:sp3d extrusionH="57150">
              <a:bevelT w="82550" h="38100" prst="coolSlant"/>
            </a:sp3d>
          </a:bodyPr>
          <a:lstStyle/>
          <a:p>
            <a:r>
              <a:rPr lang="en-US"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39" name="Diagram 38"/>
          <p:cNvGraphicFramePr/>
          <p:nvPr/>
        </p:nvGraphicFramePr>
        <p:xfrm>
          <a:off x="528638" y="228600"/>
          <a:ext cx="2595562" cy="14742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6" name="Group 15"/>
          <p:cNvGrpSpPr/>
          <p:nvPr/>
        </p:nvGrpSpPr>
        <p:grpSpPr>
          <a:xfrm>
            <a:off x="1066800" y="3733800"/>
            <a:ext cx="5943600" cy="2590800"/>
            <a:chOff x="1066800" y="3733800"/>
            <a:chExt cx="5943600" cy="2590800"/>
          </a:xfrm>
        </p:grpSpPr>
        <p:sp>
          <p:nvSpPr>
            <p:cNvPr id="18" name="Round Same Side Corner Rectangle 17"/>
            <p:cNvSpPr/>
            <p:nvPr/>
          </p:nvSpPr>
          <p:spPr bwMode="auto">
            <a:xfrm>
              <a:off x="1066800" y="4724400"/>
              <a:ext cx="5791200" cy="1600200"/>
            </a:xfrm>
            <a:prstGeom prst="round2SameRect">
              <a:avLst/>
            </a:prstGeom>
            <a:ln>
              <a:headEnd type="none" w="med" len="med"/>
              <a:tailEnd type="none" w="med" len="med"/>
            </a:ln>
            <a:scene3d>
              <a:camera prst="perspectiveAbove"/>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52593" name="Text Box 17"/>
            <p:cNvSpPr txBox="1">
              <a:spLocks noChangeArrowheads="1"/>
            </p:cNvSpPr>
            <p:nvPr/>
          </p:nvSpPr>
          <p:spPr bwMode="auto">
            <a:xfrm>
              <a:off x="1440366" y="3733800"/>
              <a:ext cx="5570034" cy="2554289"/>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pPr>
                <a:spcBef>
                  <a:spcPct val="50000"/>
                </a:spcBef>
              </a:pPr>
              <a:r>
                <a:rPr lang="en-US" sz="4000" b="1" dirty="0">
                  <a:ln>
                    <a:solidFill>
                      <a:srgbClr val="C5E379"/>
                    </a:solidFill>
                  </a:ln>
                  <a:solidFill>
                    <a:srgbClr val="D8ECA6"/>
                  </a:solidFill>
                  <a:effectLst>
                    <a:outerShdw blurRad="50800" dist="698500" dir="2700000" algn="tl" rotWithShape="0">
                      <a:prstClr val="black">
                        <a:alpha val="40000"/>
                      </a:prstClr>
                    </a:outerShdw>
                  </a:effectLst>
                </a:rPr>
                <a:t>Becomes</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a:t>
              </a:r>
            </a:p>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a:t>
              </a:r>
            </a:p>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1s	 	2s      	    2p</a:t>
              </a:r>
              <a:r>
                <a:rPr lang="en-US" sz="4000" b="1" dirty="0" smtClean="0">
                  <a:ln>
                    <a:solidFill>
                      <a:srgbClr val="C5E379"/>
                    </a:solidFill>
                  </a:ln>
                  <a:solidFill>
                    <a:srgbClr val="D8ECA6"/>
                  </a:solidFill>
                  <a:effectLst>
                    <a:outerShdw blurRad="50800" dist="38100" dir="2700000" algn="tl" rotWithShape="0">
                      <a:prstClr val="black">
                        <a:alpha val="40000"/>
                      </a:prstClr>
                    </a:outerShdw>
                  </a:effectLst>
                </a:rPr>
                <a:t>	</a:t>
              </a:r>
              <a:endParaRPr lang="en-US" sz="4000" b="1" dirty="0">
                <a:ln>
                  <a:solidFill>
                    <a:srgbClr val="C5E379"/>
                  </a:solidFill>
                </a:ln>
                <a:solidFill>
                  <a:srgbClr val="D8ECA6"/>
                </a:solidFill>
                <a:effectLst>
                  <a:outerShdw blurRad="50800" dist="38100" dir="2700000" algn="tl" rotWithShape="0">
                    <a:prstClr val="black">
                      <a:alpha val="40000"/>
                    </a:prstClr>
                  </a:outerShdw>
                </a:effectLst>
              </a:endParaRPr>
            </a:p>
          </p:txBody>
        </p:sp>
        <p:sp>
          <p:nvSpPr>
            <p:cNvPr id="41" name="TextBox 40"/>
            <p:cNvSpPr txBox="1"/>
            <p:nvPr/>
          </p:nvSpPr>
          <p:spPr>
            <a:xfrm>
              <a:off x="1447800" y="4953000"/>
              <a:ext cx="609600" cy="340202"/>
            </a:xfrm>
            <a:prstGeom prst="rect">
              <a:avLst/>
            </a:prstGeom>
            <a:noFill/>
            <a:effectLst>
              <a:outerShdw blurRad="50800" dist="1257300" dir="5400000" algn="ctr" rotWithShape="0">
                <a:srgbClr val="000000">
                  <a:alpha val="43137"/>
                </a:srgbClr>
              </a:outerShdw>
            </a:effectLst>
          </p:spPr>
          <p:txBody>
            <a:bodyPr wrap="square" tIns="0" rtlCol="0">
              <a:normAutofit fontScale="47500" lnSpcReduction="20000"/>
              <a:scene3d>
                <a:camera prst="isometricOffAxis2Left"/>
                <a:lightRig rig="threePt" dir="t"/>
              </a:scene3d>
              <a:sp3d extrusionH="57150">
                <a:bevelT w="82550" h="38100" prst="coolSlant"/>
              </a:sp3d>
            </a:bodyPr>
            <a:lstStyle/>
            <a:p>
              <a:r>
                <a:rPr lang="en-US"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42" name="TextBox 41"/>
            <p:cNvSpPr txBox="1"/>
            <p:nvPr/>
          </p:nvSpPr>
          <p:spPr>
            <a:xfrm>
              <a:off x="3276600" y="4953000"/>
              <a:ext cx="609600" cy="340202"/>
            </a:xfrm>
            <a:prstGeom prst="rect">
              <a:avLst/>
            </a:prstGeom>
            <a:noFill/>
            <a:effectLst>
              <a:outerShdw blurRad="50800" dist="1257300" dir="5400000" algn="ctr" rotWithShape="0">
                <a:srgbClr val="000000">
                  <a:alpha val="43137"/>
                </a:srgbClr>
              </a:outerShdw>
            </a:effectLst>
          </p:spPr>
          <p:txBody>
            <a:bodyPr wrap="square" tIns="0" rtlCol="0">
              <a:normAutofit fontScale="47500" lnSpcReduction="20000"/>
              <a:scene3d>
                <a:camera prst="isometricOffAxis2Left"/>
                <a:lightRig rig="threePt" dir="t"/>
              </a:scene3d>
              <a:sp3d extrusionH="57150">
                <a:bevelT w="82550" h="38100" prst="coolSlant"/>
              </a:sp3d>
            </a:bodyPr>
            <a:lstStyle/>
            <a:p>
              <a:r>
                <a:rPr lang="en-US"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43" name="TextBox 42"/>
            <p:cNvSpPr txBox="1"/>
            <p:nvPr/>
          </p:nvSpPr>
          <p:spPr>
            <a:xfrm>
              <a:off x="5105400" y="4953000"/>
              <a:ext cx="609600" cy="340202"/>
            </a:xfrm>
            <a:prstGeom prst="rect">
              <a:avLst/>
            </a:prstGeom>
            <a:noFill/>
            <a:effectLst>
              <a:outerShdw blurRad="50800" dist="1257300" dir="5400000" algn="ctr" rotWithShape="0">
                <a:srgbClr val="000000">
                  <a:alpha val="43137"/>
                </a:srgbClr>
              </a:outerShdw>
            </a:effectLst>
          </p:spPr>
          <p:txBody>
            <a:bodyPr wrap="square" tIns="0" rtlCol="0">
              <a:normAutofit fontScale="47500" lnSpcReduction="20000"/>
              <a:scene3d>
                <a:camera prst="isometricOffAxis2Left"/>
                <a:lightRig rig="threePt" dir="t"/>
              </a:scene3d>
              <a:sp3d extrusionH="57150">
                <a:bevelT w="82550" h="38100" prst="coolSlant"/>
              </a:sp3d>
            </a:bodyPr>
            <a:lstStyle/>
            <a:p>
              <a:r>
                <a:rPr lang="en-US"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4" name="TextBox 43"/>
            <p:cNvSpPr txBox="1"/>
            <p:nvPr/>
          </p:nvSpPr>
          <p:spPr>
            <a:xfrm>
              <a:off x="5562600" y="4953000"/>
              <a:ext cx="609600" cy="340202"/>
            </a:xfrm>
            <a:prstGeom prst="rect">
              <a:avLst/>
            </a:prstGeom>
            <a:noFill/>
            <a:effectLst>
              <a:outerShdw blurRad="50800" dist="1257300" dir="5400000" algn="ctr" rotWithShape="0">
                <a:srgbClr val="000000">
                  <a:alpha val="43137"/>
                </a:srgbClr>
              </a:outerShdw>
            </a:effectLst>
          </p:spPr>
          <p:txBody>
            <a:bodyPr wrap="square" tIns="0" rtlCol="0">
              <a:normAutofit fontScale="47500" lnSpcReduction="20000"/>
              <a:scene3d>
                <a:camera prst="isometricOffAxis2Left"/>
                <a:lightRig rig="threePt" dir="t"/>
              </a:scene3d>
              <a:sp3d extrusionH="57150">
                <a:bevelT w="82550" h="38100" prst="coolSlant"/>
              </a:sp3d>
            </a:bodyPr>
            <a:lstStyle/>
            <a:p>
              <a:r>
                <a:rPr lang="en-US"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5" name="TextBox 44"/>
            <p:cNvSpPr txBox="1"/>
            <p:nvPr/>
          </p:nvSpPr>
          <p:spPr>
            <a:xfrm>
              <a:off x="6019800" y="4953000"/>
              <a:ext cx="609600" cy="340202"/>
            </a:xfrm>
            <a:prstGeom prst="rect">
              <a:avLst/>
            </a:prstGeom>
            <a:noFill/>
            <a:effectLst>
              <a:outerShdw blurRad="50800" dist="1257300" dir="5400000" algn="ctr" rotWithShape="0">
                <a:srgbClr val="000000">
                  <a:alpha val="43137"/>
                </a:srgbClr>
              </a:outerShdw>
            </a:effectLst>
          </p:spPr>
          <p:txBody>
            <a:bodyPr wrap="square" tIns="0" rtlCol="0">
              <a:normAutofit fontScale="47500" lnSpcReduction="20000"/>
              <a:scene3d>
                <a:camera prst="isometricOffAxis2Left"/>
                <a:lightRig rig="threePt" dir="t"/>
              </a:scene3d>
              <a:sp3d extrusionH="57150">
                <a:bevelT w="82550" h="38100" prst="coolSlant"/>
              </a:sp3d>
            </a:bodyPr>
            <a:lstStyle/>
            <a:p>
              <a:r>
                <a:rPr lang="en-US"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ound Same Side Corner Rectangle 108"/>
          <p:cNvSpPr/>
          <p:nvPr/>
        </p:nvSpPr>
        <p:spPr bwMode="auto">
          <a:xfrm>
            <a:off x="152400" y="3505200"/>
            <a:ext cx="8839200" cy="2819400"/>
          </a:xfrm>
          <a:prstGeom prst="round2SameRect">
            <a:avLst/>
          </a:prstGeom>
          <a:ln>
            <a:headEnd type="none" w="med" len="med"/>
            <a:tailEnd type="none" w="med" len="med"/>
          </a:ln>
          <a:scene3d>
            <a:camera prst="perspectiveAbove"/>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08" name="Round Same Side Corner Rectangle 107"/>
          <p:cNvSpPr/>
          <p:nvPr/>
        </p:nvSpPr>
        <p:spPr bwMode="auto">
          <a:xfrm>
            <a:off x="152400" y="762000"/>
            <a:ext cx="8763000" cy="2514600"/>
          </a:xfrm>
          <a:prstGeom prst="round2SameRect">
            <a:avLst/>
          </a:prstGeom>
          <a:ln>
            <a:headEnd type="none" w="med" len="med"/>
            <a:tailEnd type="none" w="med" len="med"/>
          </a:ln>
          <a:scene3d>
            <a:camera prst="perspectiveAbove"/>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68" name="Rectangle 67"/>
          <p:cNvSpPr/>
          <p:nvPr/>
        </p:nvSpPr>
        <p:spPr>
          <a:xfrm>
            <a:off x="110758" y="168295"/>
            <a:ext cx="9228808" cy="6663363"/>
          </a:xfrm>
          <a:prstGeom prst="rect">
            <a:avLst/>
          </a:prstGeom>
        </p:spPr>
        <p:txBody>
          <a:bodyPr wrap="none">
            <a:spAutoFit/>
          </a:bodyPr>
          <a:lstStyle/>
          <a:p>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Cobalt (27 electrons – 27 arrows)</a:t>
            </a:r>
          </a:p>
          <a:p>
            <a:r>
              <a:rPr lang="en-US" sz="6000" b="1" dirty="0" smtClean="0">
                <a:ln>
                  <a:solidFill>
                    <a:srgbClr val="C5E379"/>
                  </a:solidFill>
                </a:ln>
                <a:solidFill>
                  <a:srgbClr val="D8ECA6"/>
                </a:solidFill>
                <a:effectLst>
                  <a:outerShdw blurRad="50800" dist="228600" dir="2700000" algn="tl" rotWithShape="0">
                    <a:prstClr val="black">
                      <a:alpha val="40000"/>
                    </a:prstClr>
                  </a:outerShdw>
                </a:effectLst>
              </a:rPr>
              <a:t> □ □ □□□ □ □□□ □ □□□□□</a:t>
            </a:r>
          </a:p>
          <a:p>
            <a:r>
              <a:rPr lang="en-US" sz="3600" b="1" dirty="0" smtClean="0">
                <a:ln>
                  <a:solidFill>
                    <a:srgbClr val="C5E379"/>
                  </a:solidFill>
                </a:ln>
                <a:solidFill>
                  <a:srgbClr val="D8ECA6"/>
                </a:solidFill>
                <a:effectLst>
                  <a:outerShdw blurRad="50800" dist="228600" dir="2700000" algn="tl" rotWithShape="0">
                    <a:prstClr val="black">
                      <a:alpha val="40000"/>
                    </a:prstClr>
                  </a:outerShdw>
                </a:effectLst>
              </a:rPr>
              <a:t>  1s 2s     2p     3s   3p       4s       3d</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a:t>
            </a:r>
          </a:p>
          <a:p>
            <a:endParaRPr lang="en-US" b="1" dirty="0" smtClean="0">
              <a:ln>
                <a:solidFill>
                  <a:srgbClr val="C5E379"/>
                </a:solidFill>
              </a:ln>
              <a:solidFill>
                <a:srgbClr val="D8ECA6"/>
              </a:solidFill>
              <a:effectLst>
                <a:outerShdw blurRad="50800" dist="228600" dir="2700000" algn="tl" rotWithShape="0">
                  <a:prstClr val="black">
                    <a:alpha val="40000"/>
                  </a:prstClr>
                </a:outerShdw>
              </a:effectLst>
            </a:endParaRPr>
          </a:p>
          <a:p>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Bromine (35 electrons – 35 arrows)</a:t>
            </a:r>
          </a:p>
          <a:p>
            <a:r>
              <a:rPr lang="en-US" sz="5400" b="1" dirty="0" smtClean="0">
                <a:ln>
                  <a:solidFill>
                    <a:srgbClr val="C5E379"/>
                  </a:solidFill>
                </a:ln>
                <a:solidFill>
                  <a:srgbClr val="D8ECA6"/>
                </a:solidFill>
                <a:effectLst>
                  <a:outerShdw blurRad="50800" dist="228600" dir="2700000" algn="tl" rotWithShape="0">
                    <a:prstClr val="black">
                      <a:alpha val="40000"/>
                    </a:prstClr>
                  </a:outerShdw>
                </a:effectLst>
              </a:rPr>
              <a:t>□ □ □□□ □ □□□ □ □□□□□ □□□</a:t>
            </a:r>
          </a:p>
          <a:p>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1s 2s  2p   3s   3p    4s     3d</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4p</a:t>
            </a:r>
            <a:endParaRPr lang="en-US" dirty="0" smtClean="0"/>
          </a:p>
          <a:p>
            <a:endParaRPr lang="en-US" dirty="0"/>
          </a:p>
        </p:txBody>
      </p:sp>
      <p:grpSp>
        <p:nvGrpSpPr>
          <p:cNvPr id="39" name="Group 38"/>
          <p:cNvGrpSpPr/>
          <p:nvPr/>
        </p:nvGrpSpPr>
        <p:grpSpPr>
          <a:xfrm>
            <a:off x="381000" y="1905000"/>
            <a:ext cx="8077200" cy="381000"/>
            <a:chOff x="381000" y="1905000"/>
            <a:chExt cx="8077200" cy="381000"/>
          </a:xfrm>
        </p:grpSpPr>
        <p:sp>
          <p:nvSpPr>
            <p:cNvPr id="71" name="TextBox 70"/>
            <p:cNvSpPr txBox="1"/>
            <p:nvPr/>
          </p:nvSpPr>
          <p:spPr>
            <a:xfrm>
              <a:off x="3810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74" name="TextBox 73"/>
            <p:cNvSpPr txBox="1"/>
            <p:nvPr/>
          </p:nvSpPr>
          <p:spPr>
            <a:xfrm>
              <a:off x="10668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75" name="TextBox 74"/>
            <p:cNvSpPr txBox="1"/>
            <p:nvPr/>
          </p:nvSpPr>
          <p:spPr>
            <a:xfrm>
              <a:off x="16764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76" name="TextBox 75"/>
            <p:cNvSpPr txBox="1"/>
            <p:nvPr/>
          </p:nvSpPr>
          <p:spPr>
            <a:xfrm>
              <a:off x="21336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77" name="TextBox 76"/>
            <p:cNvSpPr txBox="1"/>
            <p:nvPr/>
          </p:nvSpPr>
          <p:spPr>
            <a:xfrm>
              <a:off x="25908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78" name="TextBox 77"/>
            <p:cNvSpPr txBox="1"/>
            <p:nvPr/>
          </p:nvSpPr>
          <p:spPr>
            <a:xfrm>
              <a:off x="32766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79" name="TextBox 78"/>
            <p:cNvSpPr txBox="1"/>
            <p:nvPr/>
          </p:nvSpPr>
          <p:spPr>
            <a:xfrm>
              <a:off x="39624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80" name="TextBox 79"/>
            <p:cNvSpPr txBox="1"/>
            <p:nvPr/>
          </p:nvSpPr>
          <p:spPr>
            <a:xfrm>
              <a:off x="44196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81" name="TextBox 80"/>
            <p:cNvSpPr txBox="1"/>
            <p:nvPr/>
          </p:nvSpPr>
          <p:spPr>
            <a:xfrm>
              <a:off x="48768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82" name="TextBox 81"/>
            <p:cNvSpPr txBox="1"/>
            <p:nvPr/>
          </p:nvSpPr>
          <p:spPr>
            <a:xfrm>
              <a:off x="55626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83" name="TextBox 82"/>
            <p:cNvSpPr txBox="1"/>
            <p:nvPr/>
          </p:nvSpPr>
          <p:spPr>
            <a:xfrm>
              <a:off x="62484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84" name="TextBox 83"/>
            <p:cNvSpPr txBox="1"/>
            <p:nvPr/>
          </p:nvSpPr>
          <p:spPr>
            <a:xfrm>
              <a:off x="67056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85" name="TextBox 84"/>
            <p:cNvSpPr txBox="1"/>
            <p:nvPr/>
          </p:nvSpPr>
          <p:spPr>
            <a:xfrm>
              <a:off x="71628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86" name="TextBox 85"/>
            <p:cNvSpPr txBox="1"/>
            <p:nvPr/>
          </p:nvSpPr>
          <p:spPr>
            <a:xfrm>
              <a:off x="76200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87" name="TextBox 86"/>
            <p:cNvSpPr txBox="1"/>
            <p:nvPr/>
          </p:nvSpPr>
          <p:spPr>
            <a:xfrm>
              <a:off x="80772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pSp>
      <p:grpSp>
        <p:nvGrpSpPr>
          <p:cNvPr id="40" name="Group 39"/>
          <p:cNvGrpSpPr/>
          <p:nvPr/>
        </p:nvGrpSpPr>
        <p:grpSpPr>
          <a:xfrm>
            <a:off x="152400" y="4823460"/>
            <a:ext cx="8763000" cy="381000"/>
            <a:chOff x="152400" y="4823460"/>
            <a:chExt cx="8763000" cy="381000"/>
          </a:xfrm>
        </p:grpSpPr>
        <p:sp>
          <p:nvSpPr>
            <p:cNvPr id="88" name="TextBox 87"/>
            <p:cNvSpPr txBox="1"/>
            <p:nvPr/>
          </p:nvSpPr>
          <p:spPr>
            <a:xfrm>
              <a:off x="15240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89" name="TextBox 88"/>
            <p:cNvSpPr txBox="1"/>
            <p:nvPr/>
          </p:nvSpPr>
          <p:spPr>
            <a:xfrm>
              <a:off x="76200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90" name="TextBox 89"/>
            <p:cNvSpPr txBox="1"/>
            <p:nvPr/>
          </p:nvSpPr>
          <p:spPr>
            <a:xfrm>
              <a:off x="137160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91" name="TextBox 90"/>
            <p:cNvSpPr txBox="1"/>
            <p:nvPr/>
          </p:nvSpPr>
          <p:spPr>
            <a:xfrm>
              <a:off x="175260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92" name="TextBox 91"/>
            <p:cNvSpPr txBox="1"/>
            <p:nvPr/>
          </p:nvSpPr>
          <p:spPr>
            <a:xfrm>
              <a:off x="219837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93" name="TextBox 92"/>
            <p:cNvSpPr txBox="1"/>
            <p:nvPr/>
          </p:nvSpPr>
          <p:spPr>
            <a:xfrm>
              <a:off x="279654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94" name="TextBox 93"/>
            <p:cNvSpPr txBox="1"/>
            <p:nvPr/>
          </p:nvSpPr>
          <p:spPr>
            <a:xfrm>
              <a:off x="337566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95" name="TextBox 94"/>
            <p:cNvSpPr txBox="1"/>
            <p:nvPr/>
          </p:nvSpPr>
          <p:spPr>
            <a:xfrm>
              <a:off x="381000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96" name="TextBox 95"/>
            <p:cNvSpPr txBox="1"/>
            <p:nvPr/>
          </p:nvSpPr>
          <p:spPr>
            <a:xfrm>
              <a:off x="420243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97" name="TextBox 96"/>
            <p:cNvSpPr txBox="1"/>
            <p:nvPr/>
          </p:nvSpPr>
          <p:spPr>
            <a:xfrm>
              <a:off x="483108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98" name="TextBox 97"/>
            <p:cNvSpPr txBox="1"/>
            <p:nvPr/>
          </p:nvSpPr>
          <p:spPr>
            <a:xfrm>
              <a:off x="543306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99" name="TextBox 98"/>
            <p:cNvSpPr txBox="1"/>
            <p:nvPr/>
          </p:nvSpPr>
          <p:spPr>
            <a:xfrm>
              <a:off x="586740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102" name="TextBox 101"/>
            <p:cNvSpPr txBox="1"/>
            <p:nvPr/>
          </p:nvSpPr>
          <p:spPr>
            <a:xfrm>
              <a:off x="853440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103" name="TextBox 102"/>
            <p:cNvSpPr txBox="1"/>
            <p:nvPr/>
          </p:nvSpPr>
          <p:spPr>
            <a:xfrm>
              <a:off x="625602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104" name="TextBox 103"/>
            <p:cNvSpPr txBox="1"/>
            <p:nvPr/>
          </p:nvSpPr>
          <p:spPr>
            <a:xfrm>
              <a:off x="665226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105" name="TextBox 104"/>
            <p:cNvSpPr txBox="1"/>
            <p:nvPr/>
          </p:nvSpPr>
          <p:spPr>
            <a:xfrm>
              <a:off x="707898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106" name="TextBox 105"/>
            <p:cNvSpPr txBox="1"/>
            <p:nvPr/>
          </p:nvSpPr>
          <p:spPr>
            <a:xfrm>
              <a:off x="766572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107" name="TextBox 106"/>
            <p:cNvSpPr txBox="1"/>
            <p:nvPr/>
          </p:nvSpPr>
          <p:spPr>
            <a:xfrm>
              <a:off x="808863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Scale>
                                      <p:cBhvr>
                                        <p:cTn id="7" dur="100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9"/>
                                        </p:tgtEl>
                                        <p:attrNameLst>
                                          <p:attrName>ppt_x</p:attrName>
                                          <p:attrName>ppt_y</p:attrName>
                                        </p:attrNameLst>
                                      </p:cBhvr>
                                    </p:animMotion>
                                    <p:animEffect transition="in" filter="fade">
                                      <p:cBhvr>
                                        <p:cTn id="9" dur="1000"/>
                                        <p:tgtEl>
                                          <p:spTgt spid="39"/>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40"/>
                                        </p:tgtEl>
                                        <p:attrNameLst>
                                          <p:attrName>style.visibility</p:attrName>
                                        </p:attrNameLst>
                                      </p:cBhvr>
                                      <p:to>
                                        <p:strVal val="visible"/>
                                      </p:to>
                                    </p:set>
                                    <p:animScale>
                                      <p:cBhvr>
                                        <p:cTn id="14" dur="10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40"/>
                                        </p:tgtEl>
                                        <p:attrNameLst>
                                          <p:attrName>ppt_x</p:attrName>
                                          <p:attrName>ppt_y</p:attrName>
                                        </p:attrNameLst>
                                      </p:cBhvr>
                                    </p:animMotion>
                                    <p:animEffect transition="in" filter="fade">
                                      <p:cBhvr>
                                        <p:cTn id="16"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ound Single Corner Rectangle 42"/>
          <p:cNvSpPr/>
          <p:nvPr/>
        </p:nvSpPr>
        <p:spPr bwMode="auto">
          <a:xfrm>
            <a:off x="152400" y="3200400"/>
            <a:ext cx="8610600" cy="2438400"/>
          </a:xfrm>
          <a:prstGeom prst="round1Rect">
            <a:avLst>
              <a:gd name="adj" fmla="val 0"/>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42" name="Round Single Corner Rectangle 41"/>
          <p:cNvSpPr/>
          <p:nvPr/>
        </p:nvSpPr>
        <p:spPr bwMode="auto">
          <a:xfrm>
            <a:off x="152400" y="609600"/>
            <a:ext cx="8610600" cy="2438400"/>
          </a:xfrm>
          <a:prstGeom prst="round1Rect">
            <a:avLst>
              <a:gd name="adj" fmla="val 0"/>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38" name="Flowchart: Delay 37"/>
          <p:cNvSpPr/>
          <p:nvPr/>
        </p:nvSpPr>
        <p:spPr bwMode="auto">
          <a:xfrm>
            <a:off x="152400" y="609600"/>
            <a:ext cx="2438400" cy="2438400"/>
          </a:xfrm>
          <a:prstGeom prst="flowChartDelay">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39" name="Flowchart: Delay 38"/>
          <p:cNvSpPr/>
          <p:nvPr/>
        </p:nvSpPr>
        <p:spPr bwMode="auto">
          <a:xfrm>
            <a:off x="152400" y="3200400"/>
            <a:ext cx="2438400" cy="2438400"/>
          </a:xfrm>
          <a:prstGeom prst="flowChartDelay">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54626" name="Text Box 2"/>
          <p:cNvSpPr txBox="1">
            <a:spLocks noChangeArrowheads="1"/>
          </p:cNvSpPr>
          <p:nvPr/>
        </p:nvSpPr>
        <p:spPr bwMode="auto">
          <a:xfrm>
            <a:off x="152400" y="770453"/>
            <a:ext cx="8763000" cy="2277547"/>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Oxygen (How many arrows?)</a:t>
            </a:r>
          </a:p>
          <a:p>
            <a:r>
              <a:rPr lang="en-US" sz="5200" b="1" dirty="0" smtClean="0">
                <a:ln>
                  <a:solidFill>
                    <a:srgbClr val="C5E379"/>
                  </a:solidFill>
                </a:ln>
                <a:solidFill>
                  <a:srgbClr val="D8ECA6"/>
                </a:solidFill>
                <a:effectLst>
                  <a:outerShdw blurRad="50800" dist="228600" dir="2700000" algn="tl" rotWithShape="0">
                    <a:prstClr val="black">
                      <a:alpha val="40000"/>
                    </a:prstClr>
                  </a:outerShdw>
                </a:effectLst>
              </a:rPr>
              <a:t>□ □ □□□ □ □□□ □ □□□□□ □□□</a:t>
            </a:r>
          </a:p>
          <a:p>
            <a:r>
              <a:rPr lang="en-US" sz="4200" b="1" dirty="0" smtClean="0">
                <a:ln>
                  <a:solidFill>
                    <a:srgbClr val="C5E379"/>
                  </a:solidFill>
                </a:ln>
                <a:solidFill>
                  <a:srgbClr val="D8ECA6"/>
                </a:solidFill>
                <a:effectLst>
                  <a:outerShdw blurRad="50800" dist="228600" dir="2700000" algn="tl" rotWithShape="0">
                    <a:prstClr val="black">
                      <a:alpha val="40000"/>
                    </a:prstClr>
                  </a:outerShdw>
                </a:effectLst>
              </a:rPr>
              <a:t>1s 2s  2p  3s   3p  4s     3d       4p</a:t>
            </a:r>
            <a:endParaRPr lang="en-US" sz="4200" dirty="0" smtClean="0"/>
          </a:p>
        </p:txBody>
      </p:sp>
      <p:grpSp>
        <p:nvGrpSpPr>
          <p:cNvPr id="13" name="Group 12"/>
          <p:cNvGrpSpPr/>
          <p:nvPr/>
        </p:nvGrpSpPr>
        <p:grpSpPr>
          <a:xfrm>
            <a:off x="152400" y="1913453"/>
            <a:ext cx="2362200" cy="381000"/>
            <a:chOff x="152400" y="1295400"/>
            <a:chExt cx="2362200" cy="381000"/>
          </a:xfrm>
        </p:grpSpPr>
        <p:sp>
          <p:nvSpPr>
            <p:cNvPr id="8" name="TextBox 7"/>
            <p:cNvSpPr txBox="1"/>
            <p:nvPr/>
          </p:nvSpPr>
          <p:spPr>
            <a:xfrm>
              <a:off x="152400" y="12954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9" name="TextBox 8"/>
            <p:cNvSpPr txBox="1"/>
            <p:nvPr/>
          </p:nvSpPr>
          <p:spPr>
            <a:xfrm>
              <a:off x="762000" y="12954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10" name="TextBox 9"/>
            <p:cNvSpPr txBox="1"/>
            <p:nvPr/>
          </p:nvSpPr>
          <p:spPr>
            <a:xfrm>
              <a:off x="1371600" y="12954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11" name="TextBox 10"/>
            <p:cNvSpPr txBox="1"/>
            <p:nvPr/>
          </p:nvSpPr>
          <p:spPr>
            <a:xfrm>
              <a:off x="1752600" y="12954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12" name="TextBox 11"/>
            <p:cNvSpPr txBox="1"/>
            <p:nvPr/>
          </p:nvSpPr>
          <p:spPr>
            <a:xfrm>
              <a:off x="2133600" y="12954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pSp>
      <p:sp>
        <p:nvSpPr>
          <p:cNvPr id="14" name="Text Box 2"/>
          <p:cNvSpPr txBox="1">
            <a:spLocks noChangeArrowheads="1"/>
          </p:cNvSpPr>
          <p:nvPr/>
        </p:nvSpPr>
        <p:spPr bwMode="auto">
          <a:xfrm>
            <a:off x="152400" y="3301186"/>
            <a:ext cx="8763000" cy="2185214"/>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Gallium (How many arrows?)</a:t>
            </a:r>
          </a:p>
          <a:p>
            <a:r>
              <a:rPr lang="en-US" sz="5200" b="1" dirty="0" smtClean="0">
                <a:ln>
                  <a:solidFill>
                    <a:srgbClr val="C5E379"/>
                  </a:solidFill>
                </a:ln>
                <a:solidFill>
                  <a:srgbClr val="D8ECA6"/>
                </a:solidFill>
                <a:effectLst>
                  <a:outerShdw blurRad="50800" dist="228600" dir="2700000" algn="tl" rotWithShape="0">
                    <a:prstClr val="black">
                      <a:alpha val="40000"/>
                    </a:prstClr>
                  </a:outerShdw>
                </a:effectLst>
              </a:rPr>
              <a:t>□ □ □□□ □ □□□ □ □□□□□ □□□</a:t>
            </a:r>
          </a:p>
          <a:p>
            <a:r>
              <a:rPr lang="en-US" sz="3600" b="1" dirty="0" smtClean="0">
                <a:ln>
                  <a:solidFill>
                    <a:srgbClr val="C5E379"/>
                  </a:solidFill>
                </a:ln>
                <a:solidFill>
                  <a:srgbClr val="D8ECA6"/>
                </a:solidFill>
                <a:effectLst>
                  <a:outerShdw blurRad="50800" dist="228600" dir="2700000" algn="tl" rotWithShape="0">
                    <a:prstClr val="black">
                      <a:alpha val="40000"/>
                    </a:prstClr>
                  </a:outerShdw>
                </a:effectLst>
              </a:rPr>
              <a:t>1s 2s  2p   3s   3p   4s     3d         4p</a:t>
            </a:r>
            <a:endParaRPr lang="en-US" sz="3600" dirty="0" smtClean="0"/>
          </a:p>
        </p:txBody>
      </p:sp>
      <p:grpSp>
        <p:nvGrpSpPr>
          <p:cNvPr id="15" name="Group 14"/>
          <p:cNvGrpSpPr/>
          <p:nvPr/>
        </p:nvGrpSpPr>
        <p:grpSpPr>
          <a:xfrm>
            <a:off x="152400" y="4444186"/>
            <a:ext cx="7696200" cy="392430"/>
            <a:chOff x="152400" y="1295400"/>
            <a:chExt cx="7696200" cy="392430"/>
          </a:xfrm>
        </p:grpSpPr>
        <p:grpSp>
          <p:nvGrpSpPr>
            <p:cNvPr id="16" name="Group 4"/>
            <p:cNvGrpSpPr/>
            <p:nvPr/>
          </p:nvGrpSpPr>
          <p:grpSpPr>
            <a:xfrm>
              <a:off x="152400" y="1295400"/>
              <a:ext cx="1600200" cy="381000"/>
              <a:chOff x="152400" y="1295400"/>
              <a:chExt cx="1600200" cy="381000"/>
            </a:xfrm>
          </p:grpSpPr>
          <p:sp>
            <p:nvSpPr>
              <p:cNvPr id="34" name="TextBox 5"/>
              <p:cNvSpPr txBox="1"/>
              <p:nvPr/>
            </p:nvSpPr>
            <p:spPr>
              <a:xfrm>
                <a:off x="152400" y="12954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5" name="TextBox 6"/>
              <p:cNvSpPr txBox="1"/>
              <p:nvPr/>
            </p:nvSpPr>
            <p:spPr>
              <a:xfrm>
                <a:off x="762000" y="12954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6" name="TextBox 7"/>
              <p:cNvSpPr txBox="1"/>
              <p:nvPr/>
            </p:nvSpPr>
            <p:spPr>
              <a:xfrm>
                <a:off x="1371600" y="12954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pSp>
        <p:grpSp>
          <p:nvGrpSpPr>
            <p:cNvPr id="17" name="Group 10"/>
            <p:cNvGrpSpPr/>
            <p:nvPr/>
          </p:nvGrpSpPr>
          <p:grpSpPr>
            <a:xfrm>
              <a:off x="1752600" y="1295400"/>
              <a:ext cx="1371600" cy="381000"/>
              <a:chOff x="0" y="-762000"/>
              <a:chExt cx="1371600" cy="381000"/>
            </a:xfrm>
          </p:grpSpPr>
          <p:sp>
            <p:nvSpPr>
              <p:cNvPr id="31" name="TextBox 30"/>
              <p:cNvSpPr txBox="1"/>
              <p:nvPr/>
            </p:nvSpPr>
            <p:spPr>
              <a:xfrm>
                <a:off x="0" y="-762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2" name="TextBox 31"/>
              <p:cNvSpPr txBox="1"/>
              <p:nvPr/>
            </p:nvSpPr>
            <p:spPr>
              <a:xfrm>
                <a:off x="381000" y="-762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3" name="TextBox 32"/>
              <p:cNvSpPr txBox="1"/>
              <p:nvPr/>
            </p:nvSpPr>
            <p:spPr>
              <a:xfrm>
                <a:off x="990600" y="-762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pSp>
        <p:grpSp>
          <p:nvGrpSpPr>
            <p:cNvPr id="18" name="Group 14"/>
            <p:cNvGrpSpPr/>
            <p:nvPr/>
          </p:nvGrpSpPr>
          <p:grpSpPr>
            <a:xfrm>
              <a:off x="3276600" y="1295400"/>
              <a:ext cx="1219200" cy="381000"/>
              <a:chOff x="152400" y="1295400"/>
              <a:chExt cx="1219200" cy="381000"/>
            </a:xfrm>
          </p:grpSpPr>
          <p:sp>
            <p:nvSpPr>
              <p:cNvPr id="28" name="TextBox 27"/>
              <p:cNvSpPr txBox="1"/>
              <p:nvPr/>
            </p:nvSpPr>
            <p:spPr>
              <a:xfrm>
                <a:off x="152400" y="12954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9" name="TextBox 28"/>
              <p:cNvSpPr txBox="1"/>
              <p:nvPr/>
            </p:nvSpPr>
            <p:spPr>
              <a:xfrm>
                <a:off x="533400" y="12954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0" name="TextBox 29"/>
              <p:cNvSpPr txBox="1"/>
              <p:nvPr/>
            </p:nvSpPr>
            <p:spPr>
              <a:xfrm>
                <a:off x="990600" y="12954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pSp>
        <p:grpSp>
          <p:nvGrpSpPr>
            <p:cNvPr id="19" name="Group 18"/>
            <p:cNvGrpSpPr/>
            <p:nvPr/>
          </p:nvGrpSpPr>
          <p:grpSpPr>
            <a:xfrm>
              <a:off x="4659351" y="1306551"/>
              <a:ext cx="1371600" cy="381000"/>
              <a:chOff x="0" y="-762000"/>
              <a:chExt cx="1371600" cy="381000"/>
            </a:xfrm>
          </p:grpSpPr>
          <p:sp>
            <p:nvSpPr>
              <p:cNvPr id="25" name="TextBox 24"/>
              <p:cNvSpPr txBox="1"/>
              <p:nvPr/>
            </p:nvSpPr>
            <p:spPr>
              <a:xfrm>
                <a:off x="0" y="-762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6" name="TextBox 25"/>
              <p:cNvSpPr txBox="1"/>
              <p:nvPr/>
            </p:nvSpPr>
            <p:spPr>
              <a:xfrm>
                <a:off x="598449" y="-762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7" name="TextBox 26"/>
              <p:cNvSpPr txBox="1"/>
              <p:nvPr/>
            </p:nvSpPr>
            <p:spPr>
              <a:xfrm>
                <a:off x="990600" y="-762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pSp>
        <p:grpSp>
          <p:nvGrpSpPr>
            <p:cNvPr id="20" name="Group 22"/>
            <p:cNvGrpSpPr/>
            <p:nvPr/>
          </p:nvGrpSpPr>
          <p:grpSpPr>
            <a:xfrm>
              <a:off x="6061710" y="1295400"/>
              <a:ext cx="1177290" cy="392430"/>
              <a:chOff x="152400" y="1283970"/>
              <a:chExt cx="1177290" cy="392430"/>
            </a:xfrm>
          </p:grpSpPr>
          <p:sp>
            <p:nvSpPr>
              <p:cNvPr id="22" name="TextBox 21"/>
              <p:cNvSpPr txBox="1"/>
              <p:nvPr/>
            </p:nvSpPr>
            <p:spPr>
              <a:xfrm>
                <a:off x="152400" y="12954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3" name="TextBox 22"/>
              <p:cNvSpPr txBox="1"/>
              <p:nvPr/>
            </p:nvSpPr>
            <p:spPr>
              <a:xfrm>
                <a:off x="567690" y="128397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4" name="TextBox 23"/>
              <p:cNvSpPr txBox="1"/>
              <p:nvPr/>
            </p:nvSpPr>
            <p:spPr>
              <a:xfrm>
                <a:off x="948690" y="128397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pSp>
        <p:sp>
          <p:nvSpPr>
            <p:cNvPr id="21" name="TextBox 20"/>
            <p:cNvSpPr txBox="1"/>
            <p:nvPr/>
          </p:nvSpPr>
          <p:spPr>
            <a:xfrm>
              <a:off x="7467600" y="12954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Scale>
                                      <p:cBhvr>
                                        <p:cTn id="7"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3"/>
                                        </p:tgtEl>
                                        <p:attrNameLst>
                                          <p:attrName>ppt_x</p:attrName>
                                          <p:attrName>ppt_y</p:attrName>
                                        </p:attrNameLst>
                                      </p:cBhvr>
                                    </p:animMotion>
                                    <p:animEffect transition="in" filter="fade">
                                      <p:cBhvr>
                                        <p:cTn id="9" dur="1000"/>
                                        <p:tgtEl>
                                          <p:spTgt spid="13"/>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15"/>
                                        </p:tgtEl>
                                        <p:attrNameLst>
                                          <p:attrName>style.visibility</p:attrName>
                                        </p:attrNameLst>
                                      </p:cBhvr>
                                      <p:to>
                                        <p:strVal val="visible"/>
                                      </p:to>
                                    </p:set>
                                    <p:animScale>
                                      <p:cBhvr>
                                        <p:cTn id="14"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5"/>
                                        </p:tgtEl>
                                        <p:attrNameLst>
                                          <p:attrName>ppt_x</p:attrName>
                                          <p:attrName>ppt_y</p:attrName>
                                        </p:attrNameLst>
                                      </p:cBhvr>
                                    </p:animMotion>
                                    <p:animEffect transition="in" filter="fade">
                                      <p:cBhvr>
                                        <p:cTn id="16"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Text Box 2"/>
          <p:cNvSpPr txBox="1">
            <a:spLocks noChangeArrowheads="1"/>
          </p:cNvSpPr>
          <p:nvPr/>
        </p:nvSpPr>
        <p:spPr bwMode="auto">
          <a:xfrm>
            <a:off x="152400" y="1035308"/>
            <a:ext cx="8763000" cy="4832092"/>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lgn="ct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[Even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horizontal boxes can be too much to write, so the number of electrons in each sublevel is turned into a superscript and is written out with the quantum number and the sublevel letter</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Text Box 2"/>
          <p:cNvSpPr txBox="1">
            <a:spLocks noChangeArrowheads="1"/>
          </p:cNvSpPr>
          <p:nvPr/>
        </p:nvSpPr>
        <p:spPr bwMode="auto">
          <a:xfrm>
            <a:off x="152400" y="152400"/>
            <a:ext cx="8763000" cy="1785104"/>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III.) Electron Configuration</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a:t>
            </a:r>
          </a:p>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3" name="Rectangle 2"/>
          <p:cNvSpPr/>
          <p:nvPr/>
        </p:nvSpPr>
        <p:spPr>
          <a:xfrm>
            <a:off x="152400" y="1038285"/>
            <a:ext cx="8839200" cy="2123658"/>
          </a:xfrm>
          <a:prstGeom prst="rect">
            <a:avLst/>
          </a:prstGeom>
        </p:spPr>
        <p:txBody>
          <a:bodyPr wrap="square">
            <a:spAutoFit/>
            <a:scene3d>
              <a:camera prst="orthographicFront"/>
              <a:lightRig rig="threePt" dir="t"/>
            </a:scene3d>
            <a:sp3d extrusionH="57150">
              <a:bevelT w="82550" h="38100" prst="coolSlant"/>
            </a:sp3d>
          </a:bodyPr>
          <a:lstStyle/>
          <a:p>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 If all the </a:t>
            </a:r>
            <a:r>
              <a:rPr lang="en-US" sz="4400" b="1" dirty="0" err="1" smtClean="0">
                <a:ln>
                  <a:solidFill>
                    <a:srgbClr val="C5E379"/>
                  </a:solidFill>
                </a:ln>
                <a:solidFill>
                  <a:srgbClr val="D8ECA6"/>
                </a:solidFill>
                <a:effectLst>
                  <a:outerShdw blurRad="50800" dist="228600" dir="2700000" algn="tl" rotWithShape="0">
                    <a:prstClr val="black">
                      <a:alpha val="40000"/>
                    </a:prstClr>
                  </a:outerShdw>
                </a:effectLst>
              </a:rPr>
              <a:t>orbitals</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are filled, 	the entire sequence would 	be:</a:t>
            </a:r>
            <a:endParaRPr lang="en-US" sz="4400" dirty="0"/>
          </a:p>
        </p:txBody>
      </p:sp>
      <p:sp>
        <p:nvSpPr>
          <p:cNvPr id="4" name="Rectangle 3"/>
          <p:cNvSpPr/>
          <p:nvPr/>
        </p:nvSpPr>
        <p:spPr>
          <a:xfrm>
            <a:off x="152400" y="3330476"/>
            <a:ext cx="8839200" cy="2123658"/>
          </a:xfrm>
          <a:prstGeom prst="rect">
            <a:avLst/>
          </a:prstGeom>
        </p:spPr>
        <p:txBody>
          <a:bodyPr wrap="square">
            <a:spAutoFit/>
            <a:scene3d>
              <a:camera prst="orthographicFront"/>
              <a:lightRig rig="threePt" dir="t"/>
            </a:scene3d>
            <a:sp3d extrusionH="57150">
              <a:bevelT w="82550" h="38100" prst="coolSlant"/>
            </a:sp3d>
          </a:bodyPr>
          <a:lstStyle/>
          <a:p>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1s</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2s</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2p</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6</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3s</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3p</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6</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4s</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3d</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10</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4p</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6</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5s</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4d</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10</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5p</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6</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6s</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4f</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14</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5d</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10</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6p</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6</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7s</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5f</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14</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6d</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10</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7p</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6</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endParaRPr lang="en-US" sz="4400" dirty="0"/>
          </a:p>
        </p:txBody>
      </p:sp>
    </p:spTree>
  </p:cSld>
  <p:clrMapOvr>
    <a:masterClrMapping/>
  </p:clrMapOvr>
  <p:transition>
    <p:newsflash/>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6" presetClass="emph" presetSubtype="0" fill="hold" grpId="0" nodeType="afterEffect">
                                  <p:stCondLst>
                                    <p:cond delay="0"/>
                                  </p:stCondLst>
                                  <p:iterate type="lt">
                                    <p:tmPct val="10000"/>
                                  </p:iterate>
                                  <p:childTnLst>
                                    <p:animScale>
                                      <p:cBhvr>
                                        <p:cTn id="6" dur="250" autoRev="1" fill="hold">
                                          <p:stCondLst>
                                            <p:cond delay="0"/>
                                          </p:stCondLst>
                                        </p:cTn>
                                        <p:tgtEl>
                                          <p:spTgt spid="4"/>
                                        </p:tgtEl>
                                      </p:cBhvr>
                                      <p:to x="80000" y="100000"/>
                                    </p:animScale>
                                    <p:anim by="(#ppt_w*0.10)" calcmode="lin" valueType="num">
                                      <p:cBhvr>
                                        <p:cTn id="7" dur="250" autoRev="1" fill="hold">
                                          <p:stCondLst>
                                            <p:cond delay="0"/>
                                          </p:stCondLst>
                                        </p:cTn>
                                        <p:tgtEl>
                                          <p:spTgt spid="4"/>
                                        </p:tgtEl>
                                        <p:attrNameLst>
                                          <p:attrName>ppt_x</p:attrName>
                                        </p:attrNameLst>
                                      </p:cBhvr>
                                    </p:anim>
                                    <p:anim by="(-#ppt_w*0.10)" calcmode="lin" valueType="num">
                                      <p:cBhvr>
                                        <p:cTn id="8" dur="250" autoRev="1" fill="hold">
                                          <p:stCondLst>
                                            <p:cond delay="0"/>
                                          </p:stCondLst>
                                        </p:cTn>
                                        <p:tgtEl>
                                          <p:spTgt spid="4"/>
                                        </p:tgtEl>
                                        <p:attrNameLst>
                                          <p:attrName>ppt_y</p:attrName>
                                        </p:attrNameLst>
                                      </p:cBhvr>
                                    </p:anim>
                                    <p:animRot by="-480000">
                                      <p:cBhvr>
                                        <p:cTn id="9" dur="250" autoRev="1"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bwMode="auto">
          <a:xfrm>
            <a:off x="2667000" y="4191000"/>
            <a:ext cx="3276600" cy="1447800"/>
          </a:xfrm>
          <a:prstGeom prst="rect">
            <a:avLst/>
          </a:prstGeom>
          <a:ln>
            <a:noFill/>
            <a:headEnd type="none" w="med" len="med"/>
            <a:tailEnd type="none" w="med" len="med"/>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63855" name="Text Box 15"/>
          <p:cNvSpPr txBox="1">
            <a:spLocks noChangeArrowheads="1"/>
          </p:cNvSpPr>
          <p:nvPr/>
        </p:nvSpPr>
        <p:spPr bwMode="auto">
          <a:xfrm>
            <a:off x="1524000" y="2209800"/>
            <a:ext cx="5724644" cy="1692771"/>
          </a:xfrm>
          <a:prstGeom prst="rect">
            <a:avLst/>
          </a:prstGeom>
          <a:noFill/>
          <a:ln w="9525">
            <a:noFill/>
            <a:miter lim="800000"/>
            <a:headEnd/>
            <a:tailEnd/>
          </a:ln>
          <a:effectLst/>
        </p:spPr>
        <p:txBody>
          <a:bodyPr wrap="none">
            <a:spAutoFit/>
            <a:scene3d>
              <a:camera prst="orthographicFront"/>
              <a:lightRig rig="threePt" dir="t"/>
            </a:scene3d>
            <a:sp3d extrusionH="57150">
              <a:bevelT w="82550" h="38100" prst="coolSlant"/>
            </a:sp3d>
          </a:bodyPr>
          <a:lstStyle/>
          <a:p>
            <a:pPr algn="ctr"/>
            <a:r>
              <a:rPr lang="en-US" sz="6000" b="1" dirty="0">
                <a:ln>
                  <a:solidFill>
                    <a:srgbClr val="C5E379"/>
                  </a:solidFill>
                </a:ln>
                <a:solidFill>
                  <a:srgbClr val="D8ECA6"/>
                </a:solidFill>
                <a:effectLst>
                  <a:outerShdw blurRad="50800" dist="228600" dir="2700000" algn="tl" rotWithShape="0">
                    <a:prstClr val="black">
                      <a:alpha val="40000"/>
                    </a:prstClr>
                  </a:outerShdw>
                </a:effectLst>
              </a:rPr>
              <a:t>□	 	□	 	□ □ □</a:t>
            </a:r>
          </a:p>
          <a:p>
            <a:pPr algn="ctr"/>
            <a:r>
              <a:rPr lang="en-US" sz="4400" b="1" dirty="0">
                <a:ln>
                  <a:solidFill>
                    <a:srgbClr val="C5E379"/>
                  </a:solidFill>
                </a:ln>
                <a:solidFill>
                  <a:srgbClr val="D8ECA6"/>
                </a:solidFill>
                <a:effectLst>
                  <a:outerShdw blurRad="50800" dist="228600" dir="2700000" algn="tl" rotWithShape="0">
                    <a:prstClr val="black">
                      <a:alpha val="40000"/>
                    </a:prstClr>
                  </a:outerShdw>
                </a:effectLst>
              </a:rPr>
              <a:t>1s	 	2s      	    2p	</a:t>
            </a:r>
          </a:p>
        </p:txBody>
      </p:sp>
      <p:graphicFrame>
        <p:nvGraphicFramePr>
          <p:cNvPr id="14" name="Diagram 13"/>
          <p:cNvGraphicFramePr/>
          <p:nvPr/>
        </p:nvGraphicFramePr>
        <p:xfrm>
          <a:off x="228600" y="1524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TextBox 14"/>
          <p:cNvSpPr txBox="1"/>
          <p:nvPr/>
        </p:nvSpPr>
        <p:spPr>
          <a:xfrm>
            <a:off x="1622502" y="2709747"/>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0" name="TextBox 19"/>
          <p:cNvSpPr txBox="1"/>
          <p:nvPr/>
        </p:nvSpPr>
        <p:spPr>
          <a:xfrm>
            <a:off x="3440151" y="2698596"/>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1" name="TextBox 20"/>
          <p:cNvSpPr txBox="1"/>
          <p:nvPr/>
        </p:nvSpPr>
        <p:spPr>
          <a:xfrm>
            <a:off x="5300547" y="2711604"/>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2" name="TextBox 21"/>
          <p:cNvSpPr txBox="1"/>
          <p:nvPr/>
        </p:nvSpPr>
        <p:spPr>
          <a:xfrm>
            <a:off x="5943600" y="27208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3" name="TextBox 22"/>
          <p:cNvSpPr txBox="1"/>
          <p:nvPr/>
        </p:nvSpPr>
        <p:spPr>
          <a:xfrm>
            <a:off x="6629400" y="27208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10" name="Rectangle 9"/>
          <p:cNvSpPr/>
          <p:nvPr/>
        </p:nvSpPr>
        <p:spPr>
          <a:xfrm>
            <a:off x="2057400" y="4158797"/>
            <a:ext cx="4572000" cy="1446550"/>
          </a:xfrm>
          <a:prstGeom prst="rect">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txBody>
          <a:bodyPr>
            <a:spAutoFit/>
          </a:bodyPr>
          <a:lstStyle/>
          <a:p>
            <a:pPr algn="ct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Becomes:</a:t>
            </a:r>
          </a:p>
          <a:p>
            <a:pPr algn="ct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1s</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2s</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2p</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3</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80">
                                          <p:stCondLst>
                                            <p:cond delay="0"/>
                                          </p:stCondLst>
                                        </p:cTn>
                                        <p:tgtEl>
                                          <p:spTgt spid="11"/>
                                        </p:tgtEl>
                                      </p:cBhvr>
                                    </p:animEffect>
                                    <p:anim calcmode="lin" valueType="num">
                                      <p:cBhvr>
                                        <p:cTn id="8"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13" dur="26">
                                          <p:stCondLst>
                                            <p:cond delay="650"/>
                                          </p:stCondLst>
                                        </p:cTn>
                                        <p:tgtEl>
                                          <p:spTgt spid="11"/>
                                        </p:tgtEl>
                                      </p:cBhvr>
                                      <p:to x="100000" y="60000"/>
                                    </p:animScale>
                                    <p:animScale>
                                      <p:cBhvr>
                                        <p:cTn id="14" dur="166" decel="50000">
                                          <p:stCondLst>
                                            <p:cond delay="676"/>
                                          </p:stCondLst>
                                        </p:cTn>
                                        <p:tgtEl>
                                          <p:spTgt spid="11"/>
                                        </p:tgtEl>
                                      </p:cBhvr>
                                      <p:to x="100000" y="100000"/>
                                    </p:animScale>
                                    <p:animScale>
                                      <p:cBhvr>
                                        <p:cTn id="15" dur="26">
                                          <p:stCondLst>
                                            <p:cond delay="1312"/>
                                          </p:stCondLst>
                                        </p:cTn>
                                        <p:tgtEl>
                                          <p:spTgt spid="11"/>
                                        </p:tgtEl>
                                      </p:cBhvr>
                                      <p:to x="100000" y="80000"/>
                                    </p:animScale>
                                    <p:animScale>
                                      <p:cBhvr>
                                        <p:cTn id="16" dur="166" decel="50000">
                                          <p:stCondLst>
                                            <p:cond delay="1338"/>
                                          </p:stCondLst>
                                        </p:cTn>
                                        <p:tgtEl>
                                          <p:spTgt spid="11"/>
                                        </p:tgtEl>
                                      </p:cBhvr>
                                      <p:to x="100000" y="100000"/>
                                    </p:animScale>
                                    <p:animScale>
                                      <p:cBhvr>
                                        <p:cTn id="17" dur="26">
                                          <p:stCondLst>
                                            <p:cond delay="1642"/>
                                          </p:stCondLst>
                                        </p:cTn>
                                        <p:tgtEl>
                                          <p:spTgt spid="11"/>
                                        </p:tgtEl>
                                      </p:cBhvr>
                                      <p:to x="100000" y="90000"/>
                                    </p:animScale>
                                    <p:animScale>
                                      <p:cBhvr>
                                        <p:cTn id="18" dur="166" decel="50000">
                                          <p:stCondLst>
                                            <p:cond delay="1668"/>
                                          </p:stCondLst>
                                        </p:cTn>
                                        <p:tgtEl>
                                          <p:spTgt spid="11"/>
                                        </p:tgtEl>
                                      </p:cBhvr>
                                      <p:to x="100000" y="100000"/>
                                    </p:animScale>
                                    <p:animScale>
                                      <p:cBhvr>
                                        <p:cTn id="19" dur="26">
                                          <p:stCondLst>
                                            <p:cond delay="1808"/>
                                          </p:stCondLst>
                                        </p:cTn>
                                        <p:tgtEl>
                                          <p:spTgt spid="11"/>
                                        </p:tgtEl>
                                      </p:cBhvr>
                                      <p:to x="100000" y="95000"/>
                                    </p:animScale>
                                    <p:animScale>
                                      <p:cBhvr>
                                        <p:cTn id="20" dur="166" decel="50000">
                                          <p:stCondLst>
                                            <p:cond delay="1834"/>
                                          </p:stCondLst>
                                        </p:cTn>
                                        <p:tgtEl>
                                          <p:spTgt spid="11"/>
                                        </p:tgtEl>
                                      </p:cBhvr>
                                      <p:to x="100000" y="100000"/>
                                    </p:animScale>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Text Box 2"/>
          <p:cNvSpPr txBox="1">
            <a:spLocks noChangeArrowheads="1"/>
          </p:cNvSpPr>
          <p:nvPr/>
        </p:nvSpPr>
        <p:spPr bwMode="auto">
          <a:xfrm>
            <a:off x="152400" y="152400"/>
            <a:ext cx="8763000" cy="3170099"/>
          </a:xfrm>
          <a:prstGeom prst="rect">
            <a:avLst/>
          </a:prstGeom>
          <a:noFill/>
          <a:ln w="9525">
            <a:noFill/>
            <a:miter lim="800000"/>
            <a:headEnd/>
            <a:tailEnd/>
          </a:ln>
          <a:effectLst/>
        </p:spPr>
        <p:txBody>
          <a:bodyPr>
            <a:spAutoFit/>
          </a:bodyPr>
          <a:lstStyle/>
          <a:p>
            <a:pPr>
              <a:spcBef>
                <a:spcPct val="50000"/>
              </a:spcBef>
            </a:pP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a:p>
            <a:pPr>
              <a:spcBef>
                <a:spcPct val="50000"/>
              </a:spcBef>
            </a:pPr>
            <a:endParaRPr lang="en-US" sz="4400" b="1" dirty="0" smtClean="0">
              <a:ln>
                <a:solidFill>
                  <a:srgbClr val="C5E379"/>
                </a:solidFill>
              </a:ln>
              <a:solidFill>
                <a:srgbClr val="D8ECA6"/>
              </a:solidFill>
              <a:effectLst>
                <a:outerShdw blurRad="50800" dist="228600" dir="2700000" algn="tl" rotWithShape="0">
                  <a:prstClr val="black">
                    <a:alpha val="40000"/>
                  </a:prstClr>
                </a:outerShdw>
              </a:effectLst>
            </a:endParaRPr>
          </a:p>
          <a:p>
            <a:pPr>
              <a:spcBef>
                <a:spcPct val="50000"/>
              </a:spcBef>
            </a:pPr>
            <a:r>
              <a:rPr lang="en-US" sz="6000" b="1" dirty="0" smtClean="0">
                <a:ln>
                  <a:solidFill>
                    <a:srgbClr val="C5E379"/>
                  </a:solidFill>
                </a:ln>
                <a:solidFill>
                  <a:srgbClr val="D8ECA6"/>
                </a:solidFill>
                <a:effectLst>
                  <a:outerShdw blurRad="50800" dist="228600" dir="2700000" algn="tl" rotWithShape="0">
                    <a:prstClr val="black">
                      <a:alpha val="40000"/>
                    </a:prstClr>
                  </a:outerShdw>
                </a:effectLst>
              </a:rPr>
              <a:t>□ □ □□□ □ □□□ □ □□□□□</a:t>
            </a:r>
          </a:p>
        </p:txBody>
      </p:sp>
      <p:sp>
        <p:nvSpPr>
          <p:cNvPr id="33" name="TextBox 32"/>
          <p:cNvSpPr txBox="1"/>
          <p:nvPr/>
        </p:nvSpPr>
        <p:spPr>
          <a:xfrm>
            <a:off x="195147" y="27970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4" name="TextBox 33"/>
          <p:cNvSpPr txBox="1"/>
          <p:nvPr/>
        </p:nvSpPr>
        <p:spPr>
          <a:xfrm>
            <a:off x="880947" y="27970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5" name="TextBox 34"/>
          <p:cNvSpPr txBox="1"/>
          <p:nvPr/>
        </p:nvSpPr>
        <p:spPr>
          <a:xfrm>
            <a:off x="1524000" y="2785947"/>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6" name="TextBox 35"/>
          <p:cNvSpPr txBox="1"/>
          <p:nvPr/>
        </p:nvSpPr>
        <p:spPr>
          <a:xfrm>
            <a:off x="1981200" y="2785947"/>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7" name="TextBox 36"/>
          <p:cNvSpPr txBox="1"/>
          <p:nvPr/>
        </p:nvSpPr>
        <p:spPr>
          <a:xfrm>
            <a:off x="2438400" y="27970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8" name="TextBox 37"/>
          <p:cNvSpPr txBox="1"/>
          <p:nvPr/>
        </p:nvSpPr>
        <p:spPr>
          <a:xfrm>
            <a:off x="3113049" y="2785947"/>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9" name="TextBox 38"/>
          <p:cNvSpPr txBox="1"/>
          <p:nvPr/>
        </p:nvSpPr>
        <p:spPr>
          <a:xfrm>
            <a:off x="3776547" y="27970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0" name="TextBox 39"/>
          <p:cNvSpPr txBox="1"/>
          <p:nvPr/>
        </p:nvSpPr>
        <p:spPr>
          <a:xfrm>
            <a:off x="4233747" y="27970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1" name="TextBox 40"/>
          <p:cNvSpPr txBox="1"/>
          <p:nvPr/>
        </p:nvSpPr>
        <p:spPr>
          <a:xfrm>
            <a:off x="4690947" y="27970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2" name="TextBox 41"/>
          <p:cNvSpPr txBox="1"/>
          <p:nvPr/>
        </p:nvSpPr>
        <p:spPr>
          <a:xfrm>
            <a:off x="5376747" y="27970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3" name="TextBox 42"/>
          <p:cNvSpPr txBox="1"/>
          <p:nvPr/>
        </p:nvSpPr>
        <p:spPr>
          <a:xfrm>
            <a:off x="6062547" y="27970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4" name="TextBox 43"/>
          <p:cNvSpPr txBox="1"/>
          <p:nvPr/>
        </p:nvSpPr>
        <p:spPr>
          <a:xfrm>
            <a:off x="6519747" y="27970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5" name="TextBox 44"/>
          <p:cNvSpPr txBox="1"/>
          <p:nvPr/>
        </p:nvSpPr>
        <p:spPr>
          <a:xfrm>
            <a:off x="6976947" y="27970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6" name="TextBox 45"/>
          <p:cNvSpPr txBox="1"/>
          <p:nvPr/>
        </p:nvSpPr>
        <p:spPr>
          <a:xfrm>
            <a:off x="7434147" y="27970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7" name="TextBox 46"/>
          <p:cNvSpPr txBox="1"/>
          <p:nvPr/>
        </p:nvSpPr>
        <p:spPr>
          <a:xfrm>
            <a:off x="7891347" y="27970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48" name="Diagram 47"/>
          <p:cNvGraphicFramePr/>
          <p:nvPr/>
        </p:nvGraphicFramePr>
        <p:xfrm>
          <a:off x="228600" y="1524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0" name="Rectangle 49"/>
          <p:cNvSpPr/>
          <p:nvPr/>
        </p:nvSpPr>
        <p:spPr>
          <a:xfrm>
            <a:off x="2057400" y="4114800"/>
            <a:ext cx="4572000" cy="2246769"/>
          </a:xfrm>
          <a:prstGeom prst="rect">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style>
          <a:lnRef idx="0">
            <a:schemeClr val="accent4"/>
          </a:lnRef>
          <a:fillRef idx="3">
            <a:schemeClr val="accent4"/>
          </a:fillRef>
          <a:effectRef idx="3">
            <a:schemeClr val="accent4"/>
          </a:effectRef>
          <a:fontRef idx="minor">
            <a:schemeClr val="lt1"/>
          </a:fontRef>
        </p:style>
        <p:txBody>
          <a:bodyPr>
            <a:spAutoFit/>
          </a:bodyPr>
          <a:lstStyle/>
          <a:p>
            <a:pPr algn="ct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Becomes:    </a:t>
            </a:r>
          </a:p>
          <a:p>
            <a:pPr algn="ct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1s</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2s</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2p</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6</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3s</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3p</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6</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4s</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3d</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7</a:t>
            </a:r>
            <a:endParaRPr lang="en-US" sz="4000" b="1" baseline="30000"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52" name="Rectangle 51"/>
          <p:cNvSpPr/>
          <p:nvPr/>
        </p:nvSpPr>
        <p:spPr>
          <a:xfrm>
            <a:off x="152400" y="3048000"/>
            <a:ext cx="8153400" cy="830997"/>
          </a:xfrm>
          <a:prstGeom prst="rect">
            <a:avLst/>
          </a:prstGeom>
        </p:spPr>
        <p:txBody>
          <a:bodyPr wrap="square">
            <a:spAutoFit/>
            <a:scene3d>
              <a:camera prst="orthographicFront"/>
              <a:lightRig rig="threePt" dir="t"/>
            </a:scene3d>
            <a:sp3d extrusionH="57150">
              <a:bevelT w="82550" h="38100" prst="coolSlant"/>
            </a:sp3d>
          </a:bodyPr>
          <a:lstStyle/>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1s 2s	2p	 3s	  3p   4s	   3d</a:t>
            </a: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Text Box 2"/>
          <p:cNvSpPr txBox="1">
            <a:spLocks noChangeArrowheads="1"/>
          </p:cNvSpPr>
          <p:nvPr/>
        </p:nvSpPr>
        <p:spPr bwMode="auto">
          <a:xfrm>
            <a:off x="152400" y="152401"/>
            <a:ext cx="8763000" cy="2739211"/>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Bromine (35 electrons – 35 arrows)</a:t>
            </a:r>
          </a:p>
          <a:p>
            <a:r>
              <a:rPr lang="en-US" sz="5200" b="1" dirty="0" smtClean="0">
                <a:ln>
                  <a:solidFill>
                    <a:srgbClr val="C5E379"/>
                  </a:solidFill>
                </a:ln>
                <a:solidFill>
                  <a:srgbClr val="D8ECA6"/>
                </a:solidFill>
                <a:effectLst>
                  <a:outerShdw blurRad="50800" dist="228600" dir="2700000" algn="tl" rotWithShape="0">
                    <a:prstClr val="black">
                      <a:alpha val="40000"/>
                    </a:prstClr>
                  </a:outerShdw>
                </a:effectLst>
              </a:rPr>
              <a:t>□ □ □□□ □ □□□ □ □□□□□ □□□</a:t>
            </a:r>
          </a:p>
          <a:p>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1s 2s  2p   3s   3p    4s     3d       4p</a:t>
            </a:r>
            <a:endParaRPr lang="en-US" sz="4000" dirty="0" smtClean="0"/>
          </a:p>
          <a:p>
            <a:endParaRPr lang="en-US" sz="4000" dirty="0"/>
          </a:p>
        </p:txBody>
      </p:sp>
      <p:sp>
        <p:nvSpPr>
          <p:cNvPr id="40" name="TextBox 39"/>
          <p:cNvSpPr txBox="1"/>
          <p:nvPr/>
        </p:nvSpPr>
        <p:spPr>
          <a:xfrm>
            <a:off x="163551"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1" name="TextBox 40"/>
          <p:cNvSpPr txBox="1"/>
          <p:nvPr/>
        </p:nvSpPr>
        <p:spPr>
          <a:xfrm>
            <a:off x="762000"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2" name="TextBox 41"/>
          <p:cNvSpPr txBox="1"/>
          <p:nvPr/>
        </p:nvSpPr>
        <p:spPr>
          <a:xfrm>
            <a:off x="1349298"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3" name="TextBox 42"/>
          <p:cNvSpPr txBox="1"/>
          <p:nvPr/>
        </p:nvSpPr>
        <p:spPr>
          <a:xfrm>
            <a:off x="1730298"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4" name="TextBox 43"/>
          <p:cNvSpPr txBox="1"/>
          <p:nvPr/>
        </p:nvSpPr>
        <p:spPr>
          <a:xfrm>
            <a:off x="2164917"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5" name="TextBox 44"/>
          <p:cNvSpPr txBox="1"/>
          <p:nvPr/>
        </p:nvSpPr>
        <p:spPr>
          <a:xfrm>
            <a:off x="2718483"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6" name="TextBox 45"/>
          <p:cNvSpPr txBox="1"/>
          <p:nvPr/>
        </p:nvSpPr>
        <p:spPr>
          <a:xfrm>
            <a:off x="3297603"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7" name="TextBox 46"/>
          <p:cNvSpPr txBox="1"/>
          <p:nvPr/>
        </p:nvSpPr>
        <p:spPr>
          <a:xfrm>
            <a:off x="3698490"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8" name="TextBox 47"/>
          <p:cNvSpPr txBox="1"/>
          <p:nvPr/>
        </p:nvSpPr>
        <p:spPr>
          <a:xfrm>
            <a:off x="4090920"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9" name="TextBox 48"/>
          <p:cNvSpPr txBox="1"/>
          <p:nvPr/>
        </p:nvSpPr>
        <p:spPr>
          <a:xfrm>
            <a:off x="4648200"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50" name="TextBox 49"/>
          <p:cNvSpPr txBox="1"/>
          <p:nvPr/>
        </p:nvSpPr>
        <p:spPr>
          <a:xfrm>
            <a:off x="5212080"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51" name="TextBox 50"/>
          <p:cNvSpPr txBox="1"/>
          <p:nvPr/>
        </p:nvSpPr>
        <p:spPr>
          <a:xfrm>
            <a:off x="5646420"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52" name="TextBox 51"/>
          <p:cNvSpPr txBox="1"/>
          <p:nvPr/>
        </p:nvSpPr>
        <p:spPr>
          <a:xfrm>
            <a:off x="8336280"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53" name="TextBox 52"/>
          <p:cNvSpPr txBox="1"/>
          <p:nvPr/>
        </p:nvSpPr>
        <p:spPr>
          <a:xfrm>
            <a:off x="6035040"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54" name="TextBox 53"/>
          <p:cNvSpPr txBox="1"/>
          <p:nvPr/>
        </p:nvSpPr>
        <p:spPr>
          <a:xfrm>
            <a:off x="6431280"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55" name="TextBox 54"/>
          <p:cNvSpPr txBox="1"/>
          <p:nvPr/>
        </p:nvSpPr>
        <p:spPr>
          <a:xfrm>
            <a:off x="6858000"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56" name="TextBox 55"/>
          <p:cNvSpPr txBox="1"/>
          <p:nvPr/>
        </p:nvSpPr>
        <p:spPr>
          <a:xfrm>
            <a:off x="7467600"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57" name="TextBox 56"/>
          <p:cNvSpPr txBox="1"/>
          <p:nvPr/>
        </p:nvSpPr>
        <p:spPr>
          <a:xfrm>
            <a:off x="7879359"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58" name="Rectangle 57"/>
          <p:cNvSpPr/>
          <p:nvPr/>
        </p:nvSpPr>
        <p:spPr>
          <a:xfrm>
            <a:off x="1066800" y="3505200"/>
            <a:ext cx="5638800" cy="2308324"/>
          </a:xfrm>
          <a:prstGeom prst="rect">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style>
          <a:lnRef idx="0">
            <a:schemeClr val="accent4"/>
          </a:lnRef>
          <a:fillRef idx="3">
            <a:schemeClr val="accent4"/>
          </a:fillRef>
          <a:effectRef idx="3">
            <a:schemeClr val="accent4"/>
          </a:effectRef>
          <a:fontRef idx="minor">
            <a:schemeClr val="lt1"/>
          </a:fontRef>
        </p:style>
        <p:txBody>
          <a:bodyPr wrap="square">
            <a:spAutoFit/>
          </a:bodyPr>
          <a:lstStyle/>
          <a:p>
            <a:pPr algn="ctr"/>
            <a:r>
              <a:rPr lang="en-US" b="1" dirty="0" smtClean="0">
                <a:ln>
                  <a:solidFill>
                    <a:srgbClr val="C5E379"/>
                  </a:solidFill>
                </a:ln>
                <a:solidFill>
                  <a:srgbClr val="D8ECA6"/>
                </a:solidFill>
                <a:effectLst>
                  <a:outerShdw blurRad="50800" dist="228600" dir="2700000" algn="tl" rotWithShape="0">
                    <a:prstClr val="black">
                      <a:alpha val="40000"/>
                    </a:prstClr>
                  </a:outerShdw>
                </a:effectLst>
              </a:rPr>
              <a:t>Becomes:</a:t>
            </a:r>
          </a:p>
          <a:p>
            <a:pPr algn="ctr"/>
            <a:r>
              <a:rPr lang="en-US" b="1" dirty="0" smtClean="0">
                <a:ln>
                  <a:solidFill>
                    <a:srgbClr val="C5E379"/>
                  </a:solidFill>
                </a:ln>
                <a:solidFill>
                  <a:srgbClr val="D8ECA6"/>
                </a:solidFill>
                <a:effectLst>
                  <a:outerShdw blurRad="50800" dist="228600" dir="2700000" algn="tl" rotWithShape="0">
                    <a:prstClr val="black">
                      <a:alpha val="40000"/>
                    </a:prstClr>
                  </a:outerShdw>
                </a:effectLst>
              </a:rPr>
              <a:t>1s</a:t>
            </a:r>
            <a:r>
              <a:rPr lang="en-US"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2s</a:t>
            </a:r>
            <a:r>
              <a:rPr lang="en-US"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2p</a:t>
            </a:r>
            <a:r>
              <a:rPr lang="en-US" b="1" baseline="30000" dirty="0" smtClean="0">
                <a:ln>
                  <a:solidFill>
                    <a:srgbClr val="C5E379"/>
                  </a:solidFill>
                </a:ln>
                <a:solidFill>
                  <a:srgbClr val="D8ECA6"/>
                </a:solidFill>
                <a:effectLst>
                  <a:outerShdw blurRad="50800" dist="228600" dir="2700000" algn="tl" rotWithShape="0">
                    <a:prstClr val="black">
                      <a:alpha val="40000"/>
                    </a:prstClr>
                  </a:outerShdw>
                </a:effectLst>
              </a:rPr>
              <a:t>6</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3s</a:t>
            </a:r>
            <a:r>
              <a:rPr lang="en-US" b="1" baseline="30000" dirty="0" smtClean="0">
                <a:ln>
                  <a:solidFill>
                    <a:srgbClr val="C5E379"/>
                  </a:solidFill>
                </a:ln>
                <a:solidFill>
                  <a:srgbClr val="D8ECA6"/>
                </a:solidFill>
                <a:effectLst>
                  <a:outerShdw blurRad="50800" dist="228600" dir="2700000" algn="tl" rotWithShape="0">
                    <a:prstClr val="black">
                      <a:alpha val="40000"/>
                    </a:prstClr>
                  </a:outerShdw>
                </a:effectLst>
              </a:rPr>
              <a:t>2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3p</a:t>
            </a:r>
            <a:r>
              <a:rPr lang="en-US" b="1" baseline="30000" dirty="0" smtClean="0">
                <a:ln>
                  <a:solidFill>
                    <a:srgbClr val="C5E379"/>
                  </a:solidFill>
                </a:ln>
                <a:solidFill>
                  <a:srgbClr val="D8ECA6"/>
                </a:solidFill>
                <a:effectLst>
                  <a:outerShdw blurRad="50800" dist="228600" dir="2700000" algn="tl" rotWithShape="0">
                    <a:prstClr val="black">
                      <a:alpha val="40000"/>
                    </a:prstClr>
                  </a:outerShdw>
                </a:effectLst>
              </a:rPr>
              <a:t>6</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4s</a:t>
            </a:r>
            <a:r>
              <a:rPr lang="en-US"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3d</a:t>
            </a:r>
            <a:r>
              <a:rPr lang="en-US" b="1" baseline="30000" dirty="0" smtClean="0">
                <a:ln>
                  <a:solidFill>
                    <a:srgbClr val="C5E379"/>
                  </a:solidFill>
                </a:ln>
                <a:solidFill>
                  <a:srgbClr val="D8ECA6"/>
                </a:solidFill>
                <a:effectLst>
                  <a:outerShdw blurRad="50800" dist="228600" dir="2700000" algn="tl" rotWithShape="0">
                    <a:prstClr val="black">
                      <a:alpha val="40000"/>
                    </a:prstClr>
                  </a:outerShdw>
                </a:effectLst>
              </a:rPr>
              <a:t>10</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4p</a:t>
            </a:r>
            <a:r>
              <a:rPr lang="en-US" b="1" baseline="30000" dirty="0" smtClean="0">
                <a:ln>
                  <a:solidFill>
                    <a:srgbClr val="C5E379"/>
                  </a:solidFill>
                </a:ln>
                <a:solidFill>
                  <a:srgbClr val="D8ECA6"/>
                </a:solidFill>
                <a:effectLst>
                  <a:outerShdw blurRad="50800" dist="228600" dir="2700000" algn="tl" rotWithShape="0">
                    <a:prstClr val="black">
                      <a:alpha val="40000"/>
                    </a:prstClr>
                  </a:outerShdw>
                </a:effectLst>
              </a:rPr>
              <a:t>5</a:t>
            </a:r>
            <a:endParaRPr lang="en-US" b="1" baseline="30000"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2" name="Picture 4" descr="em"/>
          <p:cNvPicPr>
            <a:picLocks noChangeAspect="1" noChangeArrowheads="1"/>
          </p:cNvPicPr>
          <p:nvPr/>
        </p:nvPicPr>
        <p:blipFill>
          <a:blip r:embed="rId3" cstate="print"/>
          <a:srcRect/>
          <a:stretch>
            <a:fillRect/>
          </a:stretch>
        </p:blipFill>
        <p:spPr bwMode="auto">
          <a:xfrm>
            <a:off x="152400" y="1247775"/>
            <a:ext cx="8991600" cy="3698875"/>
          </a:xfrm>
          <a:prstGeom prst="rect">
            <a:avLst/>
          </a:prstGeom>
          <a:ln/>
          <a:scene3d>
            <a:camera prst="isometricOffAxis1Right"/>
            <a:lightRig rig="threePt" dir="t"/>
          </a:scene3d>
          <a:sp3d>
            <a:bevelT w="114300" prst="artDeco"/>
          </a:sp3d>
        </p:spPr>
        <p:style>
          <a:lnRef idx="2">
            <a:schemeClr val="accent4"/>
          </a:lnRef>
          <a:fillRef idx="1">
            <a:schemeClr val="lt1"/>
          </a:fillRef>
          <a:effectRef idx="0">
            <a:schemeClr val="accent4"/>
          </a:effectRef>
          <a:fontRef idx="minor">
            <a:schemeClr val="dk1"/>
          </a:fontRef>
        </p:style>
      </p:pic>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152400" y="152400"/>
          <a:ext cx="8763000" cy="5638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Pie 7"/>
          <p:cNvSpPr/>
          <p:nvPr/>
        </p:nvSpPr>
        <p:spPr>
          <a:xfrm>
            <a:off x="1524000" y="2819400"/>
            <a:ext cx="2497455" cy="2497455"/>
          </a:xfrm>
          <a:prstGeom prst="pie">
            <a:avLst>
              <a:gd name="adj1" fmla="val 5400000"/>
              <a:gd name="adj2" fmla="val 16200000"/>
            </a:avLst>
          </a:prstGeom>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4">
              <a:hueOff val="141666"/>
              <a:satOff val="-23659"/>
              <a:lumOff val="-8039"/>
              <a:alphaOff val="0"/>
            </a:schemeClr>
          </a:fillRef>
          <a:effectRef idx="2">
            <a:schemeClr val="accent4">
              <a:hueOff val="141666"/>
              <a:satOff val="-23659"/>
              <a:lumOff val="-8039"/>
              <a:alphaOff val="0"/>
            </a:schemeClr>
          </a:effectRef>
          <a:fontRef idx="minor">
            <a:schemeClr val="lt1"/>
          </a:fontRef>
        </p:style>
      </p:sp>
      <p:grpSp>
        <p:nvGrpSpPr>
          <p:cNvPr id="9" name="Group 8"/>
          <p:cNvGrpSpPr/>
          <p:nvPr/>
        </p:nvGrpSpPr>
        <p:grpSpPr>
          <a:xfrm>
            <a:off x="2772728" y="2819400"/>
            <a:ext cx="6134099" cy="2497455"/>
            <a:chOff x="2628900" y="2687954"/>
            <a:chExt cx="6134099" cy="2497455"/>
          </a:xfrm>
          <a:scene3d>
            <a:camera prst="orthographicFront"/>
            <a:lightRig rig="threePt" dir="t">
              <a:rot lat="0" lon="0" rev="7500000"/>
            </a:lightRig>
          </a:scene3d>
        </p:grpSpPr>
        <p:sp>
          <p:nvSpPr>
            <p:cNvPr id="10" name="Rectangle 9"/>
            <p:cNvSpPr/>
            <p:nvPr/>
          </p:nvSpPr>
          <p:spPr>
            <a:xfrm>
              <a:off x="2628900" y="2687954"/>
              <a:ext cx="6134099" cy="2497455"/>
            </a:xfrm>
            <a:prstGeom prst="rect">
              <a:avLst/>
            </a:prstGeom>
            <a:sp3d extrusionH="190500" prstMaterial="dkEdge">
              <a:bevelT w="135400" h="16350" prst="relaxedInset"/>
              <a:contourClr>
                <a:schemeClr val="bg1"/>
              </a:contourClr>
            </a:sp3d>
          </p:spPr>
          <p:style>
            <a:lnRef idx="1">
              <a:schemeClr val="accent4">
                <a:hueOff val="141666"/>
                <a:satOff val="-23659"/>
                <a:lumOff val="-8039"/>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11" name="Rectangle 10"/>
            <p:cNvSpPr/>
            <p:nvPr/>
          </p:nvSpPr>
          <p:spPr>
            <a:xfrm>
              <a:off x="2628900" y="2687954"/>
              <a:ext cx="6134099" cy="2497455"/>
            </a:xfrm>
            <a:prstGeom prst="rect">
              <a:avLst/>
            </a:prstGeom>
            <a:ln>
              <a:solidFill>
                <a:schemeClr val="bg2">
                  <a:lumMod val="95000"/>
                  <a:lumOff val="5000"/>
                </a:schemeClr>
              </a:solidFill>
            </a:ln>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66700" tIns="266700" rIns="266700" bIns="266700" numCol="1" spcCol="1270" anchor="ctr" anchorCtr="0">
              <a:noAutofit/>
              <a:sp3d extrusionH="57150">
                <a:bevelT w="82550" h="38100" prst="coolSlant"/>
              </a:sp3d>
            </a:bodyPr>
            <a:lstStyle/>
            <a:p>
              <a:pPr lvl="0" algn="ctr" defTabSz="3111500">
                <a:lnSpc>
                  <a:spcPct val="90000"/>
                </a:lnSpc>
                <a:spcBef>
                  <a:spcPct val="0"/>
                </a:spcBef>
                <a:spcAft>
                  <a:spcPct val="35000"/>
                </a:spcAft>
              </a:pPr>
              <a:r>
                <a:rPr lang="en-US" sz="7000" b="1" kern="1200" dirty="0" smtClean="0">
                  <a:ln>
                    <a:solidFill>
                      <a:schemeClr val="bg2"/>
                    </a:solidFill>
                  </a:ln>
                  <a:solidFill>
                    <a:srgbClr val="D8ECA6"/>
                  </a:solidFill>
                  <a:effectLst>
                    <a:outerShdw blurRad="50800" dist="228600" dir="2700000" algn="tl" rotWithShape="0">
                      <a:prstClr val="black">
                        <a:alpha val="40000"/>
                      </a:prstClr>
                    </a:outerShdw>
                  </a:effectLst>
                </a:rPr>
                <a:t>1s</a:t>
              </a:r>
              <a:r>
                <a:rPr lang="en-US" sz="70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2</a:t>
              </a:r>
              <a:r>
                <a:rPr lang="en-US" sz="7000" b="1" kern="1200" dirty="0" smtClean="0">
                  <a:ln>
                    <a:solidFill>
                      <a:schemeClr val="bg2"/>
                    </a:solidFill>
                  </a:ln>
                  <a:solidFill>
                    <a:srgbClr val="D8ECA6"/>
                  </a:solidFill>
                  <a:effectLst>
                    <a:outerShdw blurRad="50800" dist="228600" dir="2700000" algn="tl" rotWithShape="0">
                      <a:prstClr val="black">
                        <a:alpha val="40000"/>
                      </a:prstClr>
                    </a:outerShdw>
                  </a:effectLst>
                </a:rPr>
                <a:t> 2s</a:t>
              </a:r>
              <a:r>
                <a:rPr lang="en-US" sz="70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2</a:t>
              </a:r>
              <a:r>
                <a:rPr lang="en-US" sz="7000" b="1" kern="1200" dirty="0" smtClean="0">
                  <a:ln>
                    <a:solidFill>
                      <a:schemeClr val="bg2"/>
                    </a:solidFill>
                  </a:ln>
                  <a:solidFill>
                    <a:srgbClr val="D8ECA6"/>
                  </a:solidFill>
                  <a:effectLst>
                    <a:outerShdw blurRad="50800" dist="228600" dir="2700000" algn="tl" rotWithShape="0">
                      <a:prstClr val="black">
                        <a:alpha val="40000"/>
                      </a:prstClr>
                    </a:outerShdw>
                  </a:effectLst>
                </a:rPr>
                <a:t> 2p</a:t>
              </a:r>
              <a:r>
                <a:rPr lang="en-US" sz="70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4</a:t>
              </a:r>
              <a:endParaRPr lang="en-US" sz="7000" b="1" kern="1200" dirty="0">
                <a:ln>
                  <a:solidFill>
                    <a:schemeClr val="bg2"/>
                  </a:solidFill>
                </a:ln>
                <a:solidFill>
                  <a:srgbClr val="D8ECA6"/>
                </a:solidFill>
                <a:effectLst>
                  <a:outerShdw blurRad="50800" dist="38100" dir="2700000" algn="tl" rotWithShape="0">
                    <a:prstClr val="black">
                      <a:alpha val="40000"/>
                    </a:prstClr>
                  </a:outerShdw>
                </a:effectLst>
                <a:latin typeface="+mn-lt"/>
                <a:ea typeface="+mn-ea"/>
                <a:cs typeface="+mn-cs"/>
              </a:endParaRPr>
            </a:p>
          </p:txBody>
        </p:sp>
      </p:gr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152400" y="152400"/>
          <a:ext cx="8763000" cy="5638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Pie 7"/>
          <p:cNvSpPr/>
          <p:nvPr/>
        </p:nvSpPr>
        <p:spPr>
          <a:xfrm>
            <a:off x="1524000" y="2819400"/>
            <a:ext cx="2497455" cy="2497455"/>
          </a:xfrm>
          <a:prstGeom prst="pie">
            <a:avLst>
              <a:gd name="adj1" fmla="val 5400000"/>
              <a:gd name="adj2" fmla="val 16200000"/>
            </a:avLst>
          </a:prstGeom>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4">
              <a:hueOff val="141666"/>
              <a:satOff val="-23659"/>
              <a:lumOff val="-8039"/>
              <a:alphaOff val="0"/>
            </a:schemeClr>
          </a:fillRef>
          <a:effectRef idx="2">
            <a:schemeClr val="accent4">
              <a:hueOff val="141666"/>
              <a:satOff val="-23659"/>
              <a:lumOff val="-8039"/>
              <a:alphaOff val="0"/>
            </a:schemeClr>
          </a:effectRef>
          <a:fontRef idx="minor">
            <a:schemeClr val="lt1"/>
          </a:fontRef>
        </p:style>
      </p:sp>
      <p:grpSp>
        <p:nvGrpSpPr>
          <p:cNvPr id="2" name="Group 8"/>
          <p:cNvGrpSpPr/>
          <p:nvPr/>
        </p:nvGrpSpPr>
        <p:grpSpPr>
          <a:xfrm>
            <a:off x="2772728" y="2819400"/>
            <a:ext cx="6134099" cy="2497455"/>
            <a:chOff x="2628900" y="2687954"/>
            <a:chExt cx="6134099" cy="2497455"/>
          </a:xfrm>
          <a:scene3d>
            <a:camera prst="orthographicFront"/>
            <a:lightRig rig="threePt" dir="t">
              <a:rot lat="0" lon="0" rev="7500000"/>
            </a:lightRig>
          </a:scene3d>
        </p:grpSpPr>
        <p:sp>
          <p:nvSpPr>
            <p:cNvPr id="10" name="Rectangle 9"/>
            <p:cNvSpPr/>
            <p:nvPr/>
          </p:nvSpPr>
          <p:spPr>
            <a:xfrm>
              <a:off x="2628900" y="2687954"/>
              <a:ext cx="6134099" cy="2497455"/>
            </a:xfrm>
            <a:prstGeom prst="rect">
              <a:avLst/>
            </a:prstGeom>
            <a:sp3d extrusionH="190500" prstMaterial="dkEdge">
              <a:bevelT w="135400" h="16350" prst="relaxedInset"/>
              <a:contourClr>
                <a:schemeClr val="bg1"/>
              </a:contourClr>
            </a:sp3d>
          </p:spPr>
          <p:style>
            <a:lnRef idx="1">
              <a:schemeClr val="accent4">
                <a:hueOff val="141666"/>
                <a:satOff val="-23659"/>
                <a:lumOff val="-8039"/>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11" name="Rectangle 10"/>
            <p:cNvSpPr/>
            <p:nvPr/>
          </p:nvSpPr>
          <p:spPr>
            <a:xfrm>
              <a:off x="2628900" y="2687954"/>
              <a:ext cx="6134099" cy="2497455"/>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66700" tIns="266700" rIns="266700" bIns="266700" numCol="1" spcCol="1270" anchor="ctr" anchorCtr="0">
              <a:noAutofit/>
              <a:sp3d extrusionH="57150">
                <a:bevelT w="82550" h="38100" prst="coolSlant"/>
              </a:sp3d>
            </a:bodyPr>
            <a:lstStyle/>
            <a:p>
              <a:pPr lvl="0" algn="ctr" defTabSz="3111500">
                <a:lnSpc>
                  <a:spcPct val="90000"/>
                </a:lnSpc>
                <a:spcBef>
                  <a:spcPct val="0"/>
                </a:spcBef>
                <a:spcAft>
                  <a:spcPct val="35000"/>
                </a:spcAft>
              </a:pP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1s</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2</a:t>
              </a: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 2s</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2</a:t>
              </a: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 2p</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6</a:t>
              </a: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3s</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2</a:t>
              </a: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3p</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6</a:t>
              </a: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4s</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2</a:t>
              </a:r>
              <a:endParaRPr lang="en-US" sz="4500" b="1" kern="1200" dirty="0">
                <a:ln>
                  <a:solidFill>
                    <a:schemeClr val="bg2"/>
                  </a:solidFill>
                </a:ln>
                <a:solidFill>
                  <a:srgbClr val="D8ECA6"/>
                </a:solidFill>
                <a:effectLst>
                  <a:outerShdw blurRad="50800" dist="38100" dir="2700000" algn="tl" rotWithShape="0">
                    <a:prstClr val="black">
                      <a:alpha val="40000"/>
                    </a:prstClr>
                  </a:outerShdw>
                </a:effectLst>
                <a:latin typeface="+mn-lt"/>
                <a:ea typeface="+mn-ea"/>
                <a:cs typeface="+mn-cs"/>
              </a:endParaRPr>
            </a:p>
          </p:txBody>
        </p:sp>
      </p:gr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152400" y="152400"/>
          <a:ext cx="8763000" cy="5638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Pie 7"/>
          <p:cNvSpPr/>
          <p:nvPr/>
        </p:nvSpPr>
        <p:spPr>
          <a:xfrm>
            <a:off x="1524000" y="2819400"/>
            <a:ext cx="2497455" cy="2497455"/>
          </a:xfrm>
          <a:prstGeom prst="pie">
            <a:avLst>
              <a:gd name="adj1" fmla="val 5400000"/>
              <a:gd name="adj2" fmla="val 16200000"/>
            </a:avLst>
          </a:prstGeom>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4">
              <a:hueOff val="141666"/>
              <a:satOff val="-23659"/>
              <a:lumOff val="-8039"/>
              <a:alphaOff val="0"/>
            </a:schemeClr>
          </a:fillRef>
          <a:effectRef idx="2">
            <a:schemeClr val="accent4">
              <a:hueOff val="141666"/>
              <a:satOff val="-23659"/>
              <a:lumOff val="-8039"/>
              <a:alphaOff val="0"/>
            </a:schemeClr>
          </a:effectRef>
          <a:fontRef idx="minor">
            <a:schemeClr val="lt1"/>
          </a:fontRef>
        </p:style>
      </p:sp>
      <p:grpSp>
        <p:nvGrpSpPr>
          <p:cNvPr id="2" name="Group 8"/>
          <p:cNvGrpSpPr/>
          <p:nvPr/>
        </p:nvGrpSpPr>
        <p:grpSpPr>
          <a:xfrm>
            <a:off x="2772728" y="2819400"/>
            <a:ext cx="6134099" cy="2497455"/>
            <a:chOff x="2628900" y="2687954"/>
            <a:chExt cx="6134099" cy="2497455"/>
          </a:xfrm>
          <a:scene3d>
            <a:camera prst="orthographicFront"/>
            <a:lightRig rig="threePt" dir="t">
              <a:rot lat="0" lon="0" rev="7500000"/>
            </a:lightRig>
          </a:scene3d>
        </p:grpSpPr>
        <p:sp>
          <p:nvSpPr>
            <p:cNvPr id="10" name="Rectangle 9"/>
            <p:cNvSpPr/>
            <p:nvPr/>
          </p:nvSpPr>
          <p:spPr>
            <a:xfrm>
              <a:off x="2628900" y="2687954"/>
              <a:ext cx="6134099" cy="2497455"/>
            </a:xfrm>
            <a:prstGeom prst="rect">
              <a:avLst/>
            </a:prstGeom>
            <a:sp3d extrusionH="190500" prstMaterial="dkEdge">
              <a:bevelT w="135400" h="16350" prst="relaxedInset"/>
              <a:contourClr>
                <a:schemeClr val="bg1"/>
              </a:contourClr>
            </a:sp3d>
          </p:spPr>
          <p:style>
            <a:lnRef idx="1">
              <a:schemeClr val="accent4">
                <a:hueOff val="141666"/>
                <a:satOff val="-23659"/>
                <a:lumOff val="-8039"/>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11" name="Rectangle 10"/>
            <p:cNvSpPr/>
            <p:nvPr/>
          </p:nvSpPr>
          <p:spPr>
            <a:xfrm>
              <a:off x="2628900" y="2687954"/>
              <a:ext cx="6134099" cy="2497455"/>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66700" tIns="266700" rIns="266700" bIns="266700" numCol="1" spcCol="1270" anchor="ctr" anchorCtr="0">
              <a:noAutofit/>
              <a:sp3d extrusionH="57150">
                <a:bevelT w="82550" h="38100" prst="coolSlant"/>
              </a:sp3d>
            </a:bodyPr>
            <a:lstStyle/>
            <a:p>
              <a:pPr lvl="0" algn="ctr" defTabSz="3111500">
                <a:lnSpc>
                  <a:spcPct val="90000"/>
                </a:lnSpc>
                <a:spcBef>
                  <a:spcPct val="0"/>
                </a:spcBef>
                <a:spcAft>
                  <a:spcPct val="35000"/>
                </a:spcAft>
              </a:pP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1s</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2</a:t>
              </a: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 2s</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2</a:t>
              </a: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 2p</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6</a:t>
              </a: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3s</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2</a:t>
              </a: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3p</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6</a:t>
              </a: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4s</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2</a:t>
              </a: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3d</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10</a:t>
              </a: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4p</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1</a:t>
              </a:r>
              <a:endParaRPr lang="en-US" sz="4500" b="1" kern="1200" dirty="0">
                <a:ln>
                  <a:solidFill>
                    <a:schemeClr val="bg2"/>
                  </a:solidFill>
                </a:ln>
                <a:solidFill>
                  <a:srgbClr val="D8ECA6"/>
                </a:solidFill>
                <a:effectLst>
                  <a:outerShdw blurRad="50800" dist="38100" dir="2700000" algn="tl" rotWithShape="0">
                    <a:prstClr val="black">
                      <a:alpha val="40000"/>
                    </a:prstClr>
                  </a:outerShdw>
                </a:effectLst>
                <a:latin typeface="+mn-lt"/>
                <a:ea typeface="+mn-ea"/>
                <a:cs typeface="+mn-cs"/>
              </a:endParaRPr>
            </a:p>
          </p:txBody>
        </p:sp>
      </p:gr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Text Box 2"/>
          <p:cNvSpPr txBox="1">
            <a:spLocks noChangeArrowheads="1"/>
          </p:cNvSpPr>
          <p:nvPr/>
        </p:nvSpPr>
        <p:spPr bwMode="auto">
          <a:xfrm>
            <a:off x="152400" y="152400"/>
            <a:ext cx="8763000" cy="3170099"/>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B) </a:t>
            </a:r>
            <a:r>
              <a:rPr lang="en-US" sz="4000" b="1" u="sng" dirty="0" smtClean="0">
                <a:ln>
                  <a:solidFill>
                    <a:srgbClr val="C5E379"/>
                  </a:solidFill>
                </a:ln>
                <a:solidFill>
                  <a:srgbClr val="D8ECA6"/>
                </a:solidFill>
                <a:effectLst>
                  <a:outerShdw blurRad="50800" dist="228600" dir="2700000" algn="tl" rotWithShape="0">
                    <a:prstClr val="black">
                      <a:alpha val="40000"/>
                    </a:prstClr>
                  </a:outerShdw>
                </a:effectLst>
              </a:rPr>
              <a:t>Noble Gas Electron</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000" b="1" u="sng" dirty="0" smtClean="0">
                <a:ln>
                  <a:solidFill>
                    <a:srgbClr val="C5E379"/>
                  </a:solidFill>
                </a:ln>
                <a:solidFill>
                  <a:srgbClr val="D8ECA6"/>
                </a:solidFill>
                <a:effectLst>
                  <a:outerShdw blurRad="50800" dist="228600" dir="2700000" algn="tl" rotWithShape="0">
                    <a:prstClr val="black">
                      <a:alpha val="40000"/>
                    </a:prstClr>
                  </a:outerShdw>
                </a:effectLst>
              </a:rPr>
              <a:t>Configuration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we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can use the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prior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noble gas element [in the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periodic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table] to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shorten the 	electron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configuration:</a:t>
            </a: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52400" y="152400"/>
            <a:ext cx="8763000" cy="3170099"/>
            <a:chOff x="152400" y="152400"/>
            <a:chExt cx="8763000" cy="3170099"/>
          </a:xfrm>
        </p:grpSpPr>
        <p:sp>
          <p:nvSpPr>
            <p:cNvPr id="5" name="Rounded Rectangle 4"/>
            <p:cNvSpPr/>
            <p:nvPr/>
          </p:nvSpPr>
          <p:spPr bwMode="auto">
            <a:xfrm>
              <a:off x="152400" y="1295400"/>
              <a:ext cx="7010400" cy="1371600"/>
            </a:xfrm>
            <a:prstGeom prst="roundRect">
              <a:avLst/>
            </a:prstGeom>
            <a:ln>
              <a:noFill/>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74082" name="Text Box 2"/>
            <p:cNvSpPr txBox="1">
              <a:spLocks noChangeArrowheads="1"/>
            </p:cNvSpPr>
            <p:nvPr/>
          </p:nvSpPr>
          <p:spPr bwMode="auto">
            <a:xfrm>
              <a:off x="152400" y="152400"/>
              <a:ext cx="8763000" cy="3170099"/>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lgn="ct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Example</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a:t>
              </a:r>
            </a:p>
            <a:p>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4000" b="1" dirty="0">
                  <a:ln>
                    <a:solidFill>
                      <a:srgbClr val="C5E379"/>
                    </a:solidFill>
                  </a:ln>
                  <a:solidFill>
                    <a:srgbClr val="D8ECA6"/>
                  </a:solidFill>
                  <a:effectLst>
                    <a:outerShdw blurRad="50800" dist="228600" dir="2700000" algn="tl" rotWithShape="0">
                      <a:prstClr val="black">
                        <a:alpha val="40000"/>
                      </a:prstClr>
                    </a:outerShdw>
                  </a:effectLst>
                </a:rPr>
                <a:t>Magnesium: 	1s</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2s</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2p</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6</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3s</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2</a:t>
              </a:r>
            </a:p>
            <a:p>
              <a:r>
                <a:rPr lang="en-US" sz="4000" b="1" dirty="0">
                  <a:ln>
                    <a:solidFill>
                      <a:srgbClr val="C5E379"/>
                    </a:solidFill>
                  </a:ln>
                  <a:solidFill>
                    <a:srgbClr val="D8ECA6"/>
                  </a:solidFill>
                  <a:effectLst>
                    <a:outerShdw blurRad="50800" dist="228600" dir="2700000" algn="tl" rotWithShape="0">
                      <a:prstClr val="black">
                        <a:alpha val="40000"/>
                      </a:prstClr>
                    </a:outerShdw>
                  </a:effectLst>
                </a:rPr>
                <a:t>	    Neon:	1s</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2s</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2p</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6</a:t>
              </a:r>
            </a:p>
            <a:p>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p:txBody>
        </p:sp>
      </p:grpSp>
      <p:grpSp>
        <p:nvGrpSpPr>
          <p:cNvPr id="9" name="Group 8"/>
          <p:cNvGrpSpPr/>
          <p:nvPr/>
        </p:nvGrpSpPr>
        <p:grpSpPr>
          <a:xfrm>
            <a:off x="152400" y="3124200"/>
            <a:ext cx="8991600" cy="2362200"/>
            <a:chOff x="152400" y="3124200"/>
            <a:chExt cx="8991600" cy="2362200"/>
          </a:xfrm>
        </p:grpSpPr>
        <p:sp>
          <p:nvSpPr>
            <p:cNvPr id="6" name="Rounded Rectangle 5"/>
            <p:cNvSpPr/>
            <p:nvPr/>
          </p:nvSpPr>
          <p:spPr bwMode="auto">
            <a:xfrm>
              <a:off x="152400" y="4114800"/>
              <a:ext cx="7010400" cy="1371600"/>
            </a:xfrm>
            <a:prstGeom prst="roundRect">
              <a:avLst/>
            </a:prstGeom>
            <a:ln>
              <a:noFill/>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7" name="Rectangle 6"/>
            <p:cNvSpPr/>
            <p:nvPr/>
          </p:nvSpPr>
          <p:spPr>
            <a:xfrm>
              <a:off x="152400" y="3124200"/>
              <a:ext cx="8991600" cy="1938992"/>
            </a:xfrm>
            <a:prstGeom prst="rect">
              <a:avLst/>
            </a:prstGeom>
          </p:spPr>
          <p:txBody>
            <a:bodyPr wrap="square">
              <a:spAutoFit/>
              <a:scene3d>
                <a:camera prst="orthographicFront"/>
                <a:lightRig rig="threePt" dir="t"/>
              </a:scene3d>
              <a:sp3d extrusionH="57150">
                <a:bevelT w="82550" h="38100" prst="coolSlant"/>
              </a:sp3d>
            </a:bodyPr>
            <a:lstStyle/>
            <a:p>
              <a:pPr algn="ct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Noble Gas configuration:</a:t>
              </a:r>
            </a:p>
            <a:p>
              <a:pPr algn="ctr"/>
              <a:endParaRPr lang="en-US" sz="4000" b="1" dirty="0" smtClean="0">
                <a:ln>
                  <a:solidFill>
                    <a:srgbClr val="C5E379"/>
                  </a:solidFill>
                </a:ln>
                <a:solidFill>
                  <a:srgbClr val="D8ECA6"/>
                </a:solidFill>
                <a:effectLst>
                  <a:outerShdw blurRad="50800" dist="228600" dir="2700000" algn="tl" rotWithShape="0">
                    <a:prstClr val="black">
                      <a:alpha val="40000"/>
                    </a:prstClr>
                  </a:outerShdw>
                </a:effectLst>
              </a:endParaRPr>
            </a:p>
            <a:p>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Magnesium:	[Ne] 3s</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endParaRPr lang="en-US" sz="4000" b="1" baseline="30000" dirty="0">
                <a:ln>
                  <a:solidFill>
                    <a:srgbClr val="C5E379"/>
                  </a:solidFill>
                </a:ln>
                <a:solidFill>
                  <a:srgbClr val="D8ECA6"/>
                </a:solidFill>
                <a:effectLst>
                  <a:outerShdw blurRad="50800" dist="228600" dir="2700000" algn="tl" rotWithShape="0">
                    <a:prstClr val="black">
                      <a:alpha val="40000"/>
                    </a:prstClr>
                  </a:outerShdw>
                </a:effectLst>
              </a:endParaRPr>
            </a:p>
          </p:txBody>
        </p:sp>
      </p:gr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Bottom)">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152400" y="228600"/>
            <a:ext cx="8915400" cy="2677656"/>
            <a:chOff x="152400" y="228600"/>
            <a:chExt cx="8915400" cy="2677656"/>
          </a:xfrm>
        </p:grpSpPr>
        <p:sp>
          <p:nvSpPr>
            <p:cNvPr id="5" name="Rounded Rectangle 4"/>
            <p:cNvSpPr/>
            <p:nvPr/>
          </p:nvSpPr>
          <p:spPr bwMode="auto">
            <a:xfrm>
              <a:off x="152400" y="1295400"/>
              <a:ext cx="7010400" cy="1371600"/>
            </a:xfrm>
            <a:prstGeom prst="roundRect">
              <a:avLst/>
            </a:prstGeom>
            <a:ln>
              <a:noFill/>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74082" name="Text Box 2"/>
            <p:cNvSpPr txBox="1">
              <a:spLocks noChangeArrowheads="1"/>
            </p:cNvSpPr>
            <p:nvPr/>
          </p:nvSpPr>
          <p:spPr bwMode="auto">
            <a:xfrm>
              <a:off x="304800" y="228600"/>
              <a:ext cx="8763000" cy="2677656"/>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lgn="ctr"/>
              <a:r>
                <a:rPr lang="en-US" b="1" dirty="0" smtClean="0">
                  <a:ln>
                    <a:solidFill>
                      <a:srgbClr val="C5E379"/>
                    </a:solidFill>
                  </a:ln>
                  <a:solidFill>
                    <a:srgbClr val="D8ECA6"/>
                  </a:solidFill>
                  <a:effectLst>
                    <a:outerShdw blurRad="50800" dist="228600" dir="2700000" algn="tl" rotWithShape="0">
                      <a:prstClr val="black">
                        <a:alpha val="40000"/>
                      </a:prstClr>
                    </a:outerShdw>
                  </a:effectLst>
                </a:rPr>
                <a:t>Example</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a:t>
              </a:r>
            </a:p>
            <a:p>
              <a:endParaRPr lang="en-US" sz="20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2000" b="1" dirty="0">
                  <a:ln>
                    <a:solidFill>
                      <a:srgbClr val="C5E379"/>
                    </a:solidFill>
                  </a:ln>
                  <a:solidFill>
                    <a:srgbClr val="D8ECA6"/>
                  </a:solidFill>
                  <a:effectLst>
                    <a:outerShdw blurRad="50800" dist="228600" dir="2700000" algn="tl" rotWithShape="0">
                      <a:prstClr val="black">
                        <a:alpha val="40000"/>
                      </a:prstClr>
                    </a:outerShdw>
                  </a:effectLst>
                </a:rPr>
                <a:t>Polonium:	</a:t>
              </a:r>
            </a:p>
            <a:p>
              <a:r>
                <a:rPr lang="en-US" sz="2000" b="1" dirty="0">
                  <a:ln>
                    <a:solidFill>
                      <a:srgbClr val="C5E379"/>
                    </a:solidFill>
                  </a:ln>
                  <a:solidFill>
                    <a:srgbClr val="D8ECA6"/>
                  </a:solidFill>
                  <a:effectLst>
                    <a:outerShdw blurRad="50800" dist="228600" dir="2700000" algn="tl" rotWithShape="0">
                      <a:prstClr val="black">
                        <a:alpha val="40000"/>
                      </a:prstClr>
                    </a:outerShdw>
                  </a:effectLst>
                </a:rPr>
                <a:t>1s</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2s</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2p</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6</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3s</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3p</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6</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4s</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3d</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10</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4p</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6</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5s</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4d</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10</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5p</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6</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6s</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4f</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14</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5d</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10</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6p</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4</a:t>
              </a:r>
            </a:p>
            <a:p>
              <a:r>
                <a:rPr lang="en-US" sz="2000" b="1" dirty="0">
                  <a:ln>
                    <a:solidFill>
                      <a:srgbClr val="C5E379"/>
                    </a:solidFill>
                  </a:ln>
                  <a:solidFill>
                    <a:srgbClr val="D8ECA6"/>
                  </a:solidFill>
                  <a:effectLst>
                    <a:outerShdw blurRad="50800" dist="228600" dir="2700000" algn="tl" rotWithShape="0">
                      <a:prstClr val="black">
                        <a:alpha val="40000"/>
                      </a:prstClr>
                    </a:outerShdw>
                  </a:effectLst>
                </a:rPr>
                <a:t>Xenon:		</a:t>
              </a:r>
            </a:p>
            <a:p>
              <a:r>
                <a:rPr lang="en-US" sz="2000" b="1" dirty="0">
                  <a:ln>
                    <a:solidFill>
                      <a:srgbClr val="C5E379"/>
                    </a:solidFill>
                  </a:ln>
                  <a:solidFill>
                    <a:srgbClr val="D8ECA6"/>
                  </a:solidFill>
                  <a:effectLst>
                    <a:outerShdw blurRad="50800" dist="228600" dir="2700000" algn="tl" rotWithShape="0">
                      <a:prstClr val="black">
                        <a:alpha val="40000"/>
                      </a:prstClr>
                    </a:outerShdw>
                  </a:effectLst>
                </a:rPr>
                <a:t>1s</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2s</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2p</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6</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3s</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3p</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6</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4s</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3d</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10</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4p</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6</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5s</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4d</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10</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5p</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6</a:t>
              </a:r>
            </a:p>
            <a:p>
              <a:endParaRPr lang="en-US" sz="2000" b="1" dirty="0">
                <a:ln>
                  <a:solidFill>
                    <a:srgbClr val="C5E379"/>
                  </a:solidFill>
                </a:ln>
                <a:solidFill>
                  <a:srgbClr val="D8ECA6"/>
                </a:solidFill>
                <a:effectLst>
                  <a:outerShdw blurRad="50800" dist="228600" dir="2700000" algn="tl" rotWithShape="0">
                    <a:prstClr val="black">
                      <a:alpha val="40000"/>
                    </a:prstClr>
                  </a:outerShdw>
                </a:effectLst>
              </a:endParaRPr>
            </a:p>
          </p:txBody>
        </p:sp>
      </p:grpSp>
      <p:grpSp>
        <p:nvGrpSpPr>
          <p:cNvPr id="3" name="Group 8"/>
          <p:cNvGrpSpPr/>
          <p:nvPr/>
        </p:nvGrpSpPr>
        <p:grpSpPr>
          <a:xfrm>
            <a:off x="152400" y="3276600"/>
            <a:ext cx="8991600" cy="2209800"/>
            <a:chOff x="152400" y="3276600"/>
            <a:chExt cx="8991600" cy="2209800"/>
          </a:xfrm>
        </p:grpSpPr>
        <p:sp>
          <p:nvSpPr>
            <p:cNvPr id="6" name="Rounded Rectangle 5"/>
            <p:cNvSpPr/>
            <p:nvPr/>
          </p:nvSpPr>
          <p:spPr bwMode="auto">
            <a:xfrm>
              <a:off x="152400" y="4114800"/>
              <a:ext cx="7010400" cy="1371600"/>
            </a:xfrm>
            <a:prstGeom prst="roundRect">
              <a:avLst/>
            </a:prstGeom>
            <a:ln>
              <a:noFill/>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7" name="Rectangle 6"/>
            <p:cNvSpPr/>
            <p:nvPr/>
          </p:nvSpPr>
          <p:spPr>
            <a:xfrm>
              <a:off x="152400" y="3276600"/>
              <a:ext cx="8991600" cy="1877437"/>
            </a:xfrm>
            <a:prstGeom prst="rect">
              <a:avLst/>
            </a:prstGeom>
          </p:spPr>
          <p:txBody>
            <a:bodyPr wrap="square">
              <a:spAutoFit/>
              <a:scene3d>
                <a:camera prst="orthographicFront"/>
                <a:lightRig rig="threePt" dir="t"/>
              </a:scene3d>
              <a:sp3d extrusionH="57150">
                <a:bevelT w="82550" h="38100" prst="coolSlant"/>
              </a:sp3d>
            </a:bodyPr>
            <a:lstStyle/>
            <a:p>
              <a:pPr algn="ct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Noble Gas configuration:</a:t>
              </a:r>
            </a:p>
            <a:p>
              <a:pPr algn="ctr"/>
              <a:endParaRPr lang="en-US" sz="4000" b="1" dirty="0" smtClean="0">
                <a:ln>
                  <a:solidFill>
                    <a:srgbClr val="C5E379"/>
                  </a:solidFill>
                </a:ln>
                <a:solidFill>
                  <a:srgbClr val="D8ECA6"/>
                </a:solidFill>
                <a:effectLst>
                  <a:outerShdw blurRad="50800" dist="228600" dir="2700000" algn="tl" rotWithShape="0">
                    <a:prstClr val="black">
                      <a:alpha val="40000"/>
                    </a:prstClr>
                  </a:outerShdw>
                </a:effectLst>
              </a:endParaRPr>
            </a:p>
            <a:p>
              <a:r>
                <a:rPr lang="en-US" sz="3600" b="1" dirty="0">
                  <a:ln>
                    <a:solidFill>
                      <a:srgbClr val="C5E379"/>
                    </a:solidFill>
                  </a:ln>
                  <a:solidFill>
                    <a:srgbClr val="D8ECA6"/>
                  </a:solidFill>
                  <a:effectLst>
                    <a:outerShdw blurRad="50800" dist="228600" dir="2700000" algn="tl" rotWithShape="0">
                      <a:prstClr val="black">
                        <a:alpha val="40000"/>
                      </a:prstClr>
                    </a:outerShdw>
                  </a:effectLst>
                </a:rPr>
                <a:t>Polonium:	[</a:t>
              </a:r>
              <a:r>
                <a:rPr lang="en-US" sz="3600" b="1" dirty="0" err="1">
                  <a:ln>
                    <a:solidFill>
                      <a:srgbClr val="C5E379"/>
                    </a:solidFill>
                  </a:ln>
                  <a:solidFill>
                    <a:srgbClr val="D8ECA6"/>
                  </a:solidFill>
                  <a:effectLst>
                    <a:outerShdw blurRad="50800" dist="228600" dir="2700000" algn="tl" rotWithShape="0">
                      <a:prstClr val="black">
                        <a:alpha val="40000"/>
                      </a:prstClr>
                    </a:outerShdw>
                  </a:effectLst>
                </a:rPr>
                <a:t>Xe</a:t>
              </a:r>
              <a:r>
                <a:rPr lang="en-US" sz="3600" b="1" dirty="0">
                  <a:ln>
                    <a:solidFill>
                      <a:srgbClr val="C5E379"/>
                    </a:solidFill>
                  </a:ln>
                  <a:solidFill>
                    <a:srgbClr val="D8ECA6"/>
                  </a:solidFill>
                  <a:effectLst>
                    <a:outerShdw blurRad="50800" dist="228600" dir="2700000" algn="tl" rotWithShape="0">
                      <a:prstClr val="black">
                        <a:alpha val="40000"/>
                      </a:prstClr>
                    </a:outerShdw>
                  </a:effectLst>
                </a:rPr>
                <a:t>] 6s</a:t>
              </a:r>
              <a:r>
                <a:rPr lang="en-US" sz="36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3600" b="1" dirty="0">
                  <a:ln>
                    <a:solidFill>
                      <a:srgbClr val="C5E379"/>
                    </a:solidFill>
                  </a:ln>
                  <a:solidFill>
                    <a:srgbClr val="D8ECA6"/>
                  </a:solidFill>
                  <a:effectLst>
                    <a:outerShdw blurRad="50800" dist="228600" dir="2700000" algn="tl" rotWithShape="0">
                      <a:prstClr val="black">
                        <a:alpha val="40000"/>
                      </a:prstClr>
                    </a:outerShdw>
                  </a:effectLst>
                </a:rPr>
                <a:t>4f</a:t>
              </a:r>
              <a:r>
                <a:rPr lang="en-US" sz="3600" b="1" baseline="30000" dirty="0">
                  <a:ln>
                    <a:solidFill>
                      <a:srgbClr val="C5E379"/>
                    </a:solidFill>
                  </a:ln>
                  <a:solidFill>
                    <a:srgbClr val="D8ECA6"/>
                  </a:solidFill>
                  <a:effectLst>
                    <a:outerShdw blurRad="50800" dist="228600" dir="2700000" algn="tl" rotWithShape="0">
                      <a:prstClr val="black">
                        <a:alpha val="40000"/>
                      </a:prstClr>
                    </a:outerShdw>
                  </a:effectLst>
                </a:rPr>
                <a:t>14</a:t>
              </a:r>
              <a:r>
                <a:rPr lang="en-US" sz="3600" b="1" dirty="0">
                  <a:ln>
                    <a:solidFill>
                      <a:srgbClr val="C5E379"/>
                    </a:solidFill>
                  </a:ln>
                  <a:solidFill>
                    <a:srgbClr val="D8ECA6"/>
                  </a:solidFill>
                  <a:effectLst>
                    <a:outerShdw blurRad="50800" dist="228600" dir="2700000" algn="tl" rotWithShape="0">
                      <a:prstClr val="black">
                        <a:alpha val="40000"/>
                      </a:prstClr>
                    </a:outerShdw>
                  </a:effectLst>
                </a:rPr>
                <a:t>5d</a:t>
              </a:r>
              <a:r>
                <a:rPr lang="en-US" sz="3600" b="1" baseline="30000" dirty="0">
                  <a:ln>
                    <a:solidFill>
                      <a:srgbClr val="C5E379"/>
                    </a:solidFill>
                  </a:ln>
                  <a:solidFill>
                    <a:srgbClr val="D8ECA6"/>
                  </a:solidFill>
                  <a:effectLst>
                    <a:outerShdw blurRad="50800" dist="228600" dir="2700000" algn="tl" rotWithShape="0">
                      <a:prstClr val="black">
                        <a:alpha val="40000"/>
                      </a:prstClr>
                    </a:outerShdw>
                  </a:effectLst>
                </a:rPr>
                <a:t>10</a:t>
              </a:r>
              <a:r>
                <a:rPr lang="en-US" sz="3600" b="1" dirty="0">
                  <a:ln>
                    <a:solidFill>
                      <a:srgbClr val="C5E379"/>
                    </a:solidFill>
                  </a:ln>
                  <a:solidFill>
                    <a:srgbClr val="D8ECA6"/>
                  </a:solidFill>
                  <a:effectLst>
                    <a:outerShdw blurRad="50800" dist="228600" dir="2700000" algn="tl" rotWithShape="0">
                      <a:prstClr val="black">
                        <a:alpha val="40000"/>
                      </a:prstClr>
                    </a:outerShdw>
                  </a:effectLst>
                </a:rPr>
                <a:t>6p</a:t>
              </a:r>
              <a:r>
                <a:rPr lang="en-US" sz="3600" b="1" baseline="30000" dirty="0">
                  <a:ln>
                    <a:solidFill>
                      <a:srgbClr val="C5E379"/>
                    </a:solidFill>
                  </a:ln>
                  <a:solidFill>
                    <a:srgbClr val="D8ECA6"/>
                  </a:solidFill>
                  <a:effectLst>
                    <a:outerShdw blurRad="50800" dist="228600" dir="2700000" algn="tl" rotWithShape="0">
                      <a:prstClr val="black">
                        <a:alpha val="40000"/>
                      </a:prstClr>
                    </a:outerShdw>
                  </a:effectLst>
                </a:rPr>
                <a:t>4</a:t>
              </a:r>
            </a:p>
          </p:txBody>
        </p:sp>
      </p:gr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Text Box 2"/>
          <p:cNvSpPr txBox="1">
            <a:spLocks noChangeArrowheads="1"/>
          </p:cNvSpPr>
          <p:nvPr/>
        </p:nvSpPr>
        <p:spPr bwMode="auto">
          <a:xfrm>
            <a:off x="152400" y="152400"/>
            <a:ext cx="8763000" cy="255454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1) The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electrons written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after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the noble gas are the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ones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that appear on the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outside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of the atom. </a:t>
            </a:r>
          </a:p>
        </p:txBody>
      </p:sp>
      <p:grpSp>
        <p:nvGrpSpPr>
          <p:cNvPr id="15" name="Group 14"/>
          <p:cNvGrpSpPr/>
          <p:nvPr/>
        </p:nvGrpSpPr>
        <p:grpSpPr>
          <a:xfrm>
            <a:off x="152400" y="2667000"/>
            <a:ext cx="8991600" cy="3962400"/>
            <a:chOff x="152400" y="2667000"/>
            <a:chExt cx="8991600" cy="3962400"/>
          </a:xfrm>
        </p:grpSpPr>
        <p:sp>
          <p:nvSpPr>
            <p:cNvPr id="3" name="Text Box 2"/>
            <p:cNvSpPr txBox="1">
              <a:spLocks noChangeArrowheads="1"/>
            </p:cNvSpPr>
            <p:nvPr/>
          </p:nvSpPr>
          <p:spPr bwMode="auto">
            <a:xfrm>
              <a:off x="152400" y="2667000"/>
              <a:ext cx="8991600" cy="1323439"/>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2) These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electrons are called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valence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electrons. </a:t>
              </a:r>
            </a:p>
          </p:txBody>
        </p:sp>
        <p:sp>
          <p:nvSpPr>
            <p:cNvPr id="4" name="Oval 3"/>
            <p:cNvSpPr>
              <a:spLocks noChangeArrowheads="1"/>
            </p:cNvSpPr>
            <p:nvPr/>
          </p:nvSpPr>
          <p:spPr bwMode="auto">
            <a:xfrm>
              <a:off x="4114800" y="4724400"/>
              <a:ext cx="1133475" cy="959796"/>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5" name="Oval 4"/>
            <p:cNvSpPr>
              <a:spLocks noChangeArrowheads="1"/>
            </p:cNvSpPr>
            <p:nvPr/>
          </p:nvSpPr>
          <p:spPr bwMode="auto">
            <a:xfrm>
              <a:off x="3705225" y="4343400"/>
              <a:ext cx="1933575" cy="1679643"/>
            </a:xfrm>
            <a:prstGeom prst="ellipse">
              <a:avLst/>
            </a:prstGeom>
            <a:noFill/>
            <a:ln w="38100">
              <a:solidFill>
                <a:schemeClr val="tx1"/>
              </a:solidFill>
              <a:round/>
              <a:headEnd/>
              <a:tailEnd/>
            </a:ln>
            <a:effectLst/>
          </p:spPr>
          <p:txBody>
            <a:bodyPr wrap="none" anchor="ctr"/>
            <a:lstStyle/>
            <a:p>
              <a:endParaRPr lang="en-US"/>
            </a:p>
          </p:txBody>
        </p:sp>
        <p:sp>
          <p:nvSpPr>
            <p:cNvPr id="6" name="Oval 5"/>
            <p:cNvSpPr>
              <a:spLocks noChangeArrowheads="1"/>
            </p:cNvSpPr>
            <p:nvPr/>
          </p:nvSpPr>
          <p:spPr bwMode="auto">
            <a:xfrm>
              <a:off x="3101898" y="3810000"/>
              <a:ext cx="3200400" cy="2819400"/>
            </a:xfrm>
            <a:prstGeom prst="ellipse">
              <a:avLst/>
            </a:prstGeom>
            <a:noFill/>
            <a:ln w="28575">
              <a:solidFill>
                <a:schemeClr val="tx1"/>
              </a:solidFill>
              <a:round/>
              <a:headEnd/>
              <a:tailEnd/>
            </a:ln>
            <a:effectLst/>
          </p:spPr>
          <p:txBody>
            <a:bodyPr wrap="none" anchor="ctr"/>
            <a:lstStyle/>
            <a:p>
              <a:endParaRPr lang="en-US"/>
            </a:p>
          </p:txBody>
        </p:sp>
        <p:sp>
          <p:nvSpPr>
            <p:cNvPr id="7" name="Oval 6"/>
            <p:cNvSpPr>
              <a:spLocks noChangeArrowheads="1"/>
            </p:cNvSpPr>
            <p:nvPr/>
          </p:nvSpPr>
          <p:spPr bwMode="auto">
            <a:xfrm>
              <a:off x="3048000" y="5029200"/>
              <a:ext cx="133350" cy="119974"/>
            </a:xfrm>
            <a:prstGeom prst="ellipse">
              <a:avLst/>
            </a:prstGeom>
            <a:solidFill>
              <a:srgbClr val="FFCCCC"/>
            </a:solidFill>
            <a:ln w="9525">
              <a:solidFill>
                <a:schemeClr val="tx2"/>
              </a:solidFill>
              <a:round/>
              <a:headEnd/>
              <a:tailEnd/>
            </a:ln>
            <a:effectLst/>
          </p:spPr>
          <p:txBody>
            <a:bodyPr wrap="none" anchor="ctr"/>
            <a:lstStyle/>
            <a:p>
              <a:endParaRPr lang="en-US"/>
            </a:p>
          </p:txBody>
        </p:sp>
        <p:sp>
          <p:nvSpPr>
            <p:cNvPr id="8" name="Oval 7"/>
            <p:cNvSpPr>
              <a:spLocks noChangeArrowheads="1"/>
            </p:cNvSpPr>
            <p:nvPr/>
          </p:nvSpPr>
          <p:spPr bwMode="auto">
            <a:xfrm>
              <a:off x="3886200" y="5715000"/>
              <a:ext cx="133350" cy="119974"/>
            </a:xfrm>
            <a:prstGeom prst="ellipse">
              <a:avLst/>
            </a:prstGeom>
            <a:solidFill>
              <a:srgbClr val="FFCCCC"/>
            </a:solidFill>
            <a:ln w="9525">
              <a:solidFill>
                <a:schemeClr val="tx2"/>
              </a:solidFill>
              <a:round/>
              <a:headEnd/>
              <a:tailEnd/>
            </a:ln>
            <a:effectLst/>
          </p:spPr>
          <p:txBody>
            <a:bodyPr wrap="none" anchor="ctr"/>
            <a:lstStyle/>
            <a:p>
              <a:endParaRPr lang="en-US"/>
            </a:p>
          </p:txBody>
        </p:sp>
        <p:sp>
          <p:nvSpPr>
            <p:cNvPr id="9" name="Oval 8"/>
            <p:cNvSpPr>
              <a:spLocks noChangeArrowheads="1"/>
            </p:cNvSpPr>
            <p:nvPr/>
          </p:nvSpPr>
          <p:spPr bwMode="auto">
            <a:xfrm>
              <a:off x="5486400" y="6324600"/>
              <a:ext cx="133350" cy="119974"/>
            </a:xfrm>
            <a:prstGeom prst="ellipse">
              <a:avLst/>
            </a:prstGeom>
            <a:solidFill>
              <a:srgbClr val="FFCCCC"/>
            </a:solidFill>
            <a:ln w="9525">
              <a:solidFill>
                <a:schemeClr val="tx2"/>
              </a:solidFill>
              <a:round/>
              <a:headEnd/>
              <a:tailEnd/>
            </a:ln>
            <a:effectLst/>
          </p:spPr>
          <p:txBody>
            <a:bodyPr wrap="none" anchor="ctr"/>
            <a:lstStyle/>
            <a:p>
              <a:endParaRPr lang="en-US"/>
            </a:p>
          </p:txBody>
        </p:sp>
        <p:sp>
          <p:nvSpPr>
            <p:cNvPr id="10" name="Oval 9"/>
            <p:cNvSpPr>
              <a:spLocks noChangeArrowheads="1"/>
            </p:cNvSpPr>
            <p:nvPr/>
          </p:nvSpPr>
          <p:spPr bwMode="auto">
            <a:xfrm>
              <a:off x="5486400" y="4876800"/>
              <a:ext cx="133350" cy="119974"/>
            </a:xfrm>
            <a:prstGeom prst="ellipse">
              <a:avLst/>
            </a:prstGeom>
            <a:solidFill>
              <a:srgbClr val="FFCCCC"/>
            </a:solidFill>
            <a:ln w="9525">
              <a:solidFill>
                <a:schemeClr val="tx2"/>
              </a:solidFill>
              <a:round/>
              <a:headEnd/>
              <a:tailEnd/>
            </a:ln>
            <a:effectLst/>
          </p:spPr>
          <p:txBody>
            <a:bodyPr wrap="none" anchor="ctr"/>
            <a:lstStyle/>
            <a:p>
              <a:endParaRPr lang="en-US"/>
            </a:p>
          </p:txBody>
        </p:sp>
        <p:sp>
          <p:nvSpPr>
            <p:cNvPr id="11" name="Oval 10"/>
            <p:cNvSpPr>
              <a:spLocks noChangeArrowheads="1"/>
            </p:cNvSpPr>
            <p:nvPr/>
          </p:nvSpPr>
          <p:spPr bwMode="auto">
            <a:xfrm>
              <a:off x="5867400" y="4267200"/>
              <a:ext cx="133350" cy="119974"/>
            </a:xfrm>
            <a:prstGeom prst="ellipse">
              <a:avLst/>
            </a:prstGeom>
            <a:solidFill>
              <a:srgbClr val="FFCCCC"/>
            </a:solidFill>
            <a:ln w="9525">
              <a:solidFill>
                <a:schemeClr val="tx2"/>
              </a:solidFill>
              <a:round/>
              <a:headEnd/>
              <a:tailEnd/>
            </a:ln>
            <a:effectLst/>
          </p:spPr>
          <p:txBody>
            <a:bodyPr wrap="none" anchor="ctr"/>
            <a:lstStyle/>
            <a:p>
              <a:endParaRPr lang="en-US"/>
            </a:p>
          </p:txBody>
        </p:sp>
        <p:sp>
          <p:nvSpPr>
            <p:cNvPr id="12" name="Line 11"/>
            <p:cNvSpPr>
              <a:spLocks noChangeShapeType="1"/>
            </p:cNvSpPr>
            <p:nvPr/>
          </p:nvSpPr>
          <p:spPr bwMode="auto">
            <a:xfrm>
              <a:off x="2590800" y="3810000"/>
              <a:ext cx="533400" cy="1295400"/>
            </a:xfrm>
            <a:prstGeom prst="line">
              <a:avLst/>
            </a:prstGeom>
            <a:noFill/>
            <a:ln w="38100">
              <a:solidFill>
                <a:schemeClr val="tx1"/>
              </a:solidFill>
              <a:round/>
              <a:headEnd/>
              <a:tailEnd type="triangle" w="med" len="med"/>
            </a:ln>
            <a:effectLst/>
          </p:spPr>
          <p:txBody>
            <a:bodyPr/>
            <a:lstStyle/>
            <a:p>
              <a:endParaRPr lang="en-US"/>
            </a:p>
          </p:txBody>
        </p:sp>
        <p:sp>
          <p:nvSpPr>
            <p:cNvPr id="13" name="Line 12"/>
            <p:cNvSpPr>
              <a:spLocks noChangeShapeType="1"/>
            </p:cNvSpPr>
            <p:nvPr/>
          </p:nvSpPr>
          <p:spPr bwMode="auto">
            <a:xfrm>
              <a:off x="2590800" y="3810000"/>
              <a:ext cx="3276600" cy="533400"/>
            </a:xfrm>
            <a:prstGeom prst="line">
              <a:avLst/>
            </a:prstGeom>
            <a:noFill/>
            <a:ln w="38100">
              <a:solidFill>
                <a:schemeClr val="tx1"/>
              </a:solidFill>
              <a:round/>
              <a:headEnd/>
              <a:tailEnd type="triangle" w="med" len="med"/>
            </a:ln>
            <a:effectLst/>
          </p:spPr>
          <p:txBody>
            <a:bodyPr/>
            <a:lstStyle/>
            <a:p>
              <a:endParaRPr lang="en-US"/>
            </a:p>
          </p:txBody>
        </p:sp>
        <p:sp>
          <p:nvSpPr>
            <p:cNvPr id="14" name="Line 13"/>
            <p:cNvSpPr>
              <a:spLocks noChangeShapeType="1"/>
            </p:cNvSpPr>
            <p:nvPr/>
          </p:nvSpPr>
          <p:spPr bwMode="auto">
            <a:xfrm>
              <a:off x="2590800" y="3810000"/>
              <a:ext cx="3048000" cy="2590800"/>
            </a:xfrm>
            <a:prstGeom prst="line">
              <a:avLst/>
            </a:prstGeom>
            <a:noFill/>
            <a:ln w="38100">
              <a:solidFill>
                <a:schemeClr val="tx1"/>
              </a:solidFill>
              <a:round/>
              <a:headEnd/>
              <a:tailEnd type="triangle" w="med" len="med"/>
            </a:ln>
            <a:effectLst/>
          </p:spPr>
          <p:txBody>
            <a:bodyPr/>
            <a:lstStyle/>
            <a:p>
              <a:endParaRPr lang="en-US"/>
            </a:p>
          </p:txBody>
        </p:sp>
      </p:gr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slide(fromBottom)">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Text Box 2"/>
          <p:cNvSpPr txBox="1">
            <a:spLocks noChangeArrowheads="1"/>
          </p:cNvSpPr>
          <p:nvPr/>
        </p:nvSpPr>
        <p:spPr bwMode="auto">
          <a:xfrm>
            <a:off x="0" y="2333685"/>
            <a:ext cx="9144000" cy="4524315"/>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pPr algn="ct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[When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elements bond to form compounds, it is these electrons that are involved.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The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amount of valence electrons makes a big difference in how the element will bond, so to make it easy to predict, we draw electron dot diagrams. ]</a:t>
            </a:r>
          </a:p>
        </p:txBody>
      </p:sp>
      <p:sp>
        <p:nvSpPr>
          <p:cNvPr id="3" name="TextBox 2"/>
          <p:cNvSpPr txBox="1"/>
          <p:nvPr/>
        </p:nvSpPr>
        <p:spPr>
          <a:xfrm>
            <a:off x="0" y="282714"/>
            <a:ext cx="9144000" cy="707886"/>
          </a:xfrm>
          <a:prstGeom prst="rect">
            <a:avLst/>
          </a:prstGeom>
          <a:noFill/>
        </p:spPr>
        <p:txBody>
          <a:bodyPr wrap="square" rtlCol="0">
            <a:spAutoFit/>
            <a:scene3d>
              <a:camera prst="orthographicFront"/>
              <a:lightRig rig="threePt" dir="t"/>
            </a:scene3d>
            <a:sp3d extrusionH="57150">
              <a:bevelT w="82550" h="38100" prst="coolSlant"/>
            </a:sp3d>
          </a:bodyPr>
          <a:lstStyle/>
          <a:p>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IV.) Electron Dot Diagrams</a:t>
            </a:r>
          </a:p>
        </p:txBody>
      </p:sp>
      <p:sp>
        <p:nvSpPr>
          <p:cNvPr id="4" name="TextBox 3"/>
          <p:cNvSpPr txBox="1"/>
          <p:nvPr/>
        </p:nvSpPr>
        <p:spPr>
          <a:xfrm>
            <a:off x="0" y="892314"/>
            <a:ext cx="9144000" cy="1323439"/>
          </a:xfrm>
          <a:prstGeom prst="rect">
            <a:avLst/>
          </a:prstGeom>
          <a:noFill/>
        </p:spPr>
        <p:txBody>
          <a:bodyPr wrap="square" rtlCol="0">
            <a:spAutoFit/>
            <a:scene3d>
              <a:camera prst="orthographicFront"/>
              <a:lightRig rig="threePt" dir="t"/>
            </a:scene3d>
            <a:sp3d extrusionH="57150">
              <a:bevelT w="82550" h="38100" prst="coolSlant"/>
            </a:sp3d>
          </a:bodyPr>
          <a:lstStyle/>
          <a:p>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A) Purpose – to identify the 	valence electrons</a:t>
            </a:r>
          </a:p>
        </p:txBody>
      </p:sp>
    </p:spTree>
  </p:cSld>
  <p:clrMapOvr>
    <a:masterClrMapping/>
  </p:clrMapOvr>
  <p:transition>
    <p:wheel spokes="2"/>
    <p:sndAc>
      <p:stSnd>
        <p:snd r:embed="rId2" name="whoosh.wav"/>
      </p:stSnd>
    </p:sndAc>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Text Box 2"/>
          <p:cNvSpPr txBox="1">
            <a:spLocks noChangeArrowheads="1"/>
          </p:cNvSpPr>
          <p:nvPr/>
        </p:nvSpPr>
        <p:spPr bwMode="auto">
          <a:xfrm>
            <a:off x="152400" y="1371600"/>
            <a:ext cx="8763000" cy="255454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B) Use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the symbol of the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element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and dots to represent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the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number of valence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electrons</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 </a:t>
            </a:r>
          </a:p>
        </p:txBody>
      </p:sp>
      <p:sp>
        <p:nvSpPr>
          <p:cNvPr id="3" name="Text Box 2"/>
          <p:cNvSpPr txBox="1">
            <a:spLocks noChangeArrowheads="1"/>
          </p:cNvSpPr>
          <p:nvPr/>
        </p:nvSpPr>
        <p:spPr bwMode="auto">
          <a:xfrm>
            <a:off x="152400" y="3733800"/>
            <a:ext cx="8763000" cy="1323439"/>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C) Count the </a:t>
            </a:r>
            <a:r>
              <a:rPr lang="en-US" sz="4000" b="1" u="sng" dirty="0" smtClean="0">
                <a:ln>
                  <a:solidFill>
                    <a:srgbClr val="C5E379"/>
                  </a:solidFill>
                </a:ln>
                <a:solidFill>
                  <a:srgbClr val="D8ECA6"/>
                </a:solidFill>
                <a:effectLst>
                  <a:outerShdw blurRad="50800" dist="228600" dir="2700000" algn="tl" rotWithShape="0">
                    <a:prstClr val="black">
                      <a:alpha val="40000"/>
                    </a:prstClr>
                  </a:outerShdw>
                </a:effectLst>
              </a:rPr>
              <a:t>highest</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level s 	and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p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electrons. </a:t>
            </a: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4" name="Rectangle 3"/>
          <p:cNvSpPr/>
          <p:nvPr/>
        </p:nvSpPr>
        <p:spPr>
          <a:xfrm>
            <a:off x="0" y="5638800"/>
            <a:ext cx="9144000" cy="757130"/>
          </a:xfrm>
          <a:prstGeom prst="rect">
            <a:avLst/>
          </a:prstGeom>
        </p:spPr>
        <p:txBody>
          <a:bodyPr wrap="square">
            <a:spAutoFit/>
          </a:bodyPr>
          <a:lstStyle/>
          <a:p>
            <a:pPr lvl="0" algn="ctr" defTabSz="3111500">
              <a:lnSpc>
                <a:spcPct val="90000"/>
              </a:lnSpc>
              <a:spcAft>
                <a:spcPct val="35000"/>
              </a:spcAft>
            </a:pPr>
            <a:r>
              <a:rPr lang="en-US" b="1" dirty="0" smtClean="0">
                <a:ln>
                  <a:solidFill>
                    <a:schemeClr val="bg2"/>
                  </a:solidFill>
                </a:ln>
                <a:solidFill>
                  <a:srgbClr val="D8ECA6"/>
                </a:solidFill>
                <a:effectLst>
                  <a:outerShdw blurRad="50800" dist="228600" dir="2700000" algn="tl" rotWithShape="0">
                    <a:prstClr val="black">
                      <a:alpha val="40000"/>
                    </a:prstClr>
                  </a:outerShdw>
                </a:effectLst>
              </a:rPr>
              <a:t>1s</a:t>
            </a:r>
            <a:r>
              <a:rPr lang="en-US" b="1" baseline="30000" dirty="0" smtClean="0">
                <a:ln>
                  <a:solidFill>
                    <a:schemeClr val="bg2"/>
                  </a:solidFill>
                </a:ln>
                <a:solidFill>
                  <a:srgbClr val="D8ECA6"/>
                </a:solidFill>
                <a:effectLst>
                  <a:outerShdw blurRad="50800" dist="228600" dir="2700000" algn="tl" rotWithShape="0">
                    <a:prstClr val="black">
                      <a:alpha val="40000"/>
                    </a:prstClr>
                  </a:outerShdw>
                </a:effectLst>
              </a:rPr>
              <a:t>2</a:t>
            </a:r>
            <a:r>
              <a:rPr lang="en-US" b="1" dirty="0" smtClean="0">
                <a:ln>
                  <a:solidFill>
                    <a:schemeClr val="bg2"/>
                  </a:solidFill>
                </a:ln>
                <a:solidFill>
                  <a:srgbClr val="D8ECA6"/>
                </a:solidFill>
                <a:effectLst>
                  <a:outerShdw blurRad="50800" dist="228600" dir="2700000" algn="tl" rotWithShape="0">
                    <a:prstClr val="black">
                      <a:alpha val="40000"/>
                    </a:prstClr>
                  </a:outerShdw>
                </a:effectLst>
              </a:rPr>
              <a:t> 2s</a:t>
            </a:r>
            <a:r>
              <a:rPr lang="en-US" b="1" baseline="30000" dirty="0" smtClean="0">
                <a:ln>
                  <a:solidFill>
                    <a:schemeClr val="bg2"/>
                  </a:solidFill>
                </a:ln>
                <a:solidFill>
                  <a:srgbClr val="D8ECA6"/>
                </a:solidFill>
                <a:effectLst>
                  <a:outerShdw blurRad="50800" dist="228600" dir="2700000" algn="tl" rotWithShape="0">
                    <a:prstClr val="black">
                      <a:alpha val="40000"/>
                    </a:prstClr>
                  </a:outerShdw>
                </a:effectLst>
              </a:rPr>
              <a:t>2</a:t>
            </a:r>
            <a:r>
              <a:rPr lang="en-US" b="1" dirty="0" smtClean="0">
                <a:ln>
                  <a:solidFill>
                    <a:schemeClr val="bg2"/>
                  </a:solidFill>
                </a:ln>
                <a:solidFill>
                  <a:srgbClr val="D8ECA6"/>
                </a:solidFill>
                <a:effectLst>
                  <a:outerShdw blurRad="50800" dist="228600" dir="2700000" algn="tl" rotWithShape="0">
                    <a:prstClr val="black">
                      <a:alpha val="40000"/>
                    </a:prstClr>
                  </a:outerShdw>
                </a:effectLst>
              </a:rPr>
              <a:t> 2p</a:t>
            </a:r>
            <a:r>
              <a:rPr lang="en-US" b="1" baseline="30000" dirty="0" smtClean="0">
                <a:ln>
                  <a:solidFill>
                    <a:schemeClr val="bg2"/>
                  </a:solidFill>
                </a:ln>
                <a:solidFill>
                  <a:srgbClr val="D8ECA6"/>
                </a:solidFill>
                <a:effectLst>
                  <a:outerShdw blurRad="50800" dist="228600" dir="2700000" algn="tl" rotWithShape="0">
                    <a:prstClr val="black">
                      <a:alpha val="40000"/>
                    </a:prstClr>
                  </a:outerShdw>
                </a:effectLst>
              </a:rPr>
              <a:t>6</a:t>
            </a:r>
            <a:r>
              <a:rPr lang="en-US" b="1" dirty="0" smtClean="0">
                <a:ln>
                  <a:solidFill>
                    <a:schemeClr val="bg2"/>
                  </a:solidFill>
                </a:ln>
                <a:solidFill>
                  <a:srgbClr val="D8ECA6"/>
                </a:solidFill>
                <a:effectLst>
                  <a:outerShdw blurRad="50800" dist="228600" dir="2700000" algn="tl" rotWithShape="0">
                    <a:prstClr val="black">
                      <a:alpha val="40000"/>
                    </a:prstClr>
                  </a:outerShdw>
                </a:effectLst>
              </a:rPr>
              <a:t>3s</a:t>
            </a:r>
            <a:r>
              <a:rPr lang="en-US" b="1" baseline="30000" dirty="0" smtClean="0">
                <a:ln>
                  <a:solidFill>
                    <a:schemeClr val="bg2"/>
                  </a:solidFill>
                </a:ln>
                <a:solidFill>
                  <a:srgbClr val="D8ECA6"/>
                </a:solidFill>
                <a:effectLst>
                  <a:outerShdw blurRad="50800" dist="228600" dir="2700000" algn="tl" rotWithShape="0">
                    <a:prstClr val="black">
                      <a:alpha val="40000"/>
                    </a:prstClr>
                  </a:outerShdw>
                </a:effectLst>
              </a:rPr>
              <a:t>2</a:t>
            </a:r>
            <a:r>
              <a:rPr lang="en-US" b="1" dirty="0" smtClean="0">
                <a:ln>
                  <a:solidFill>
                    <a:schemeClr val="bg2"/>
                  </a:solidFill>
                </a:ln>
                <a:solidFill>
                  <a:srgbClr val="D8ECA6"/>
                </a:solidFill>
                <a:effectLst>
                  <a:outerShdw blurRad="50800" dist="228600" dir="2700000" algn="tl" rotWithShape="0">
                    <a:prstClr val="black">
                      <a:alpha val="40000"/>
                    </a:prstClr>
                  </a:outerShdw>
                </a:effectLst>
              </a:rPr>
              <a:t>3p</a:t>
            </a:r>
            <a:r>
              <a:rPr lang="en-US" b="1" baseline="30000" dirty="0" smtClean="0">
                <a:ln>
                  <a:solidFill>
                    <a:schemeClr val="bg2"/>
                  </a:solidFill>
                </a:ln>
                <a:solidFill>
                  <a:srgbClr val="D8ECA6"/>
                </a:solidFill>
                <a:effectLst>
                  <a:outerShdw blurRad="50800" dist="228600" dir="2700000" algn="tl" rotWithShape="0">
                    <a:prstClr val="black">
                      <a:alpha val="40000"/>
                    </a:prstClr>
                  </a:outerShdw>
                </a:effectLst>
              </a:rPr>
              <a:t>6</a:t>
            </a:r>
            <a:r>
              <a:rPr lang="en-US" b="1" dirty="0" smtClean="0">
                <a:ln>
                  <a:solidFill>
                    <a:schemeClr val="bg2"/>
                  </a:solidFill>
                </a:ln>
                <a:solidFill>
                  <a:srgbClr val="D8ECA6"/>
                </a:solidFill>
                <a:effectLst>
                  <a:outerShdw blurRad="50800" dist="228600" dir="2700000" algn="tl" rotWithShape="0">
                    <a:prstClr val="black">
                      <a:alpha val="40000"/>
                    </a:prstClr>
                  </a:outerShdw>
                </a:effectLst>
              </a:rPr>
              <a:t>4s</a:t>
            </a:r>
            <a:r>
              <a:rPr lang="en-US" b="1" baseline="30000" dirty="0" smtClean="0">
                <a:ln>
                  <a:solidFill>
                    <a:schemeClr val="bg2"/>
                  </a:solidFill>
                </a:ln>
                <a:solidFill>
                  <a:srgbClr val="D8ECA6"/>
                </a:solidFill>
                <a:effectLst>
                  <a:outerShdw blurRad="50800" dist="228600" dir="2700000" algn="tl" rotWithShape="0">
                    <a:prstClr val="black">
                      <a:alpha val="40000"/>
                    </a:prstClr>
                  </a:outerShdw>
                </a:effectLst>
              </a:rPr>
              <a:t>2</a:t>
            </a:r>
            <a:r>
              <a:rPr lang="en-US" b="1" dirty="0" smtClean="0">
                <a:ln>
                  <a:solidFill>
                    <a:schemeClr val="bg2"/>
                  </a:solidFill>
                </a:ln>
                <a:solidFill>
                  <a:srgbClr val="D8ECA6"/>
                </a:solidFill>
                <a:effectLst>
                  <a:outerShdw blurRad="50800" dist="228600" dir="2700000" algn="tl" rotWithShape="0">
                    <a:prstClr val="black">
                      <a:alpha val="40000"/>
                    </a:prstClr>
                  </a:outerShdw>
                </a:effectLst>
              </a:rPr>
              <a:t>3d</a:t>
            </a:r>
            <a:r>
              <a:rPr lang="en-US" b="1" baseline="30000" dirty="0" smtClean="0">
                <a:ln>
                  <a:solidFill>
                    <a:schemeClr val="bg2"/>
                  </a:solidFill>
                </a:ln>
                <a:solidFill>
                  <a:srgbClr val="D8ECA6"/>
                </a:solidFill>
                <a:effectLst>
                  <a:outerShdw blurRad="50800" dist="228600" dir="2700000" algn="tl" rotWithShape="0">
                    <a:prstClr val="black">
                      <a:alpha val="40000"/>
                    </a:prstClr>
                  </a:outerShdw>
                </a:effectLst>
              </a:rPr>
              <a:t>8</a:t>
            </a:r>
            <a:endParaRPr lang="en-US" b="1" dirty="0">
              <a:ln>
                <a:solidFill>
                  <a:schemeClr val="bg2"/>
                </a:solidFill>
              </a:ln>
              <a:solidFill>
                <a:srgbClr val="D8ECA6"/>
              </a:solidFill>
              <a:effectLst>
                <a:outerShdw blurRad="50800" dist="38100" dir="2700000" algn="tl" rotWithShape="0">
                  <a:prstClr val="black">
                    <a:alpha val="40000"/>
                  </a:prstClr>
                </a:outerShdw>
              </a:effectLst>
            </a:endParaRPr>
          </a:p>
        </p:txBody>
      </p:sp>
      <p:cxnSp>
        <p:nvCxnSpPr>
          <p:cNvPr id="8" name="Straight Arrow Connector 7"/>
          <p:cNvCxnSpPr/>
          <p:nvPr/>
        </p:nvCxnSpPr>
        <p:spPr bwMode="auto">
          <a:xfrm rot="16200000" flipH="1">
            <a:off x="5638800" y="4495800"/>
            <a:ext cx="1371600" cy="10668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0" name="TextBox 9"/>
          <p:cNvSpPr txBox="1"/>
          <p:nvPr/>
        </p:nvSpPr>
        <p:spPr>
          <a:xfrm rot="3072442">
            <a:off x="5715787" y="4753303"/>
            <a:ext cx="1752600" cy="646331"/>
          </a:xfrm>
          <a:prstGeom prst="rect">
            <a:avLst/>
          </a:prstGeom>
          <a:noFill/>
        </p:spPr>
        <p:txBody>
          <a:bodyPr wrap="square" rtlCol="0">
            <a:spAutoFit/>
            <a:scene3d>
              <a:camera prst="orthographicFront"/>
              <a:lightRig rig="threePt" dir="t"/>
            </a:scene3d>
            <a:sp3d extrusionH="57150">
              <a:bevelT w="82550" h="38100" prst="coolSlant"/>
            </a:sp3d>
          </a:bodyPr>
          <a:lstStyle/>
          <a:p>
            <a:r>
              <a:rPr lang="en-US" sz="3600" b="1" dirty="0" smtClean="0">
                <a:ln>
                  <a:solidFill>
                    <a:srgbClr val="C5E379"/>
                  </a:solidFill>
                </a:ln>
                <a:solidFill>
                  <a:srgbClr val="D8ECA6"/>
                </a:solidFill>
                <a:effectLst>
                  <a:outerShdw blurRad="50800" dist="228600" dir="2700000" algn="tl" rotWithShape="0">
                    <a:prstClr val="black">
                      <a:alpha val="40000"/>
                    </a:prstClr>
                  </a:outerShdw>
                </a:effectLst>
              </a:rPr>
              <a:t>2 here</a:t>
            </a:r>
          </a:p>
        </p:txBody>
      </p:sp>
      <p:sp>
        <p:nvSpPr>
          <p:cNvPr id="12" name="Rectangle 11"/>
          <p:cNvSpPr/>
          <p:nvPr/>
        </p:nvSpPr>
        <p:spPr>
          <a:xfrm>
            <a:off x="457200" y="152400"/>
            <a:ext cx="732893" cy="830997"/>
          </a:xfrm>
          <a:prstGeom prst="rect">
            <a:avLst/>
          </a:prstGeom>
        </p:spPr>
        <p:txBody>
          <a:bodyPr wrap="none">
            <a:spAutoFit/>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Li</a:t>
            </a:r>
            <a:endParaRPr lang="en-US" dirty="0"/>
          </a:p>
        </p:txBody>
      </p:sp>
      <p:sp>
        <p:nvSpPr>
          <p:cNvPr id="14" name="Rectangle 13"/>
          <p:cNvSpPr/>
          <p:nvPr/>
        </p:nvSpPr>
        <p:spPr>
          <a:xfrm>
            <a:off x="5181600" y="152400"/>
            <a:ext cx="628698" cy="830997"/>
          </a:xfrm>
          <a:prstGeom prst="rect">
            <a:avLst/>
          </a:prstGeom>
        </p:spPr>
        <p:txBody>
          <a:bodyPr wrap="none">
            <a:spAutoFit/>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N</a:t>
            </a:r>
            <a:endParaRPr lang="en-US" dirty="0"/>
          </a:p>
        </p:txBody>
      </p:sp>
      <p:sp>
        <p:nvSpPr>
          <p:cNvPr id="15" name="Rectangle 14"/>
          <p:cNvSpPr/>
          <p:nvPr/>
        </p:nvSpPr>
        <p:spPr>
          <a:xfrm>
            <a:off x="2819400" y="152400"/>
            <a:ext cx="628698" cy="830997"/>
          </a:xfrm>
          <a:prstGeom prst="rect">
            <a:avLst/>
          </a:prstGeom>
        </p:spPr>
        <p:txBody>
          <a:bodyPr wrap="none">
            <a:spAutoFit/>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B</a:t>
            </a:r>
            <a:endParaRPr lang="en-US" dirty="0"/>
          </a:p>
        </p:txBody>
      </p:sp>
      <p:sp>
        <p:nvSpPr>
          <p:cNvPr id="16" name="Rectangle 15"/>
          <p:cNvSpPr/>
          <p:nvPr/>
        </p:nvSpPr>
        <p:spPr>
          <a:xfrm>
            <a:off x="7086600" y="228600"/>
            <a:ext cx="971741" cy="830997"/>
          </a:xfrm>
          <a:prstGeom prst="rect">
            <a:avLst/>
          </a:prstGeom>
        </p:spPr>
        <p:txBody>
          <a:bodyPr wrap="none">
            <a:spAutoFit/>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Ne</a:t>
            </a:r>
            <a:endParaRPr lang="en-US" dirty="0"/>
          </a:p>
        </p:txBody>
      </p:sp>
      <p:sp>
        <p:nvSpPr>
          <p:cNvPr id="17" name="Oval 5"/>
          <p:cNvSpPr>
            <a:spLocks noChangeArrowheads="1"/>
          </p:cNvSpPr>
          <p:nvPr/>
        </p:nvSpPr>
        <p:spPr bwMode="auto">
          <a:xfrm>
            <a:off x="304800" y="5334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 name="Oval 3"/>
          <p:cNvSpPr>
            <a:spLocks noChangeArrowheads="1"/>
          </p:cNvSpPr>
          <p:nvPr/>
        </p:nvSpPr>
        <p:spPr bwMode="auto">
          <a:xfrm>
            <a:off x="3429000" y="4572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9" name="Oval 4"/>
          <p:cNvSpPr>
            <a:spLocks noChangeArrowheads="1"/>
          </p:cNvSpPr>
          <p:nvPr/>
        </p:nvSpPr>
        <p:spPr bwMode="auto">
          <a:xfrm>
            <a:off x="2667000" y="4572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20" name="Oval 5"/>
          <p:cNvSpPr>
            <a:spLocks noChangeArrowheads="1"/>
          </p:cNvSpPr>
          <p:nvPr/>
        </p:nvSpPr>
        <p:spPr bwMode="auto">
          <a:xfrm>
            <a:off x="3048000" y="762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21" name="Oval 3"/>
          <p:cNvSpPr>
            <a:spLocks noChangeArrowheads="1"/>
          </p:cNvSpPr>
          <p:nvPr/>
        </p:nvSpPr>
        <p:spPr bwMode="auto">
          <a:xfrm>
            <a:off x="5105400" y="338253"/>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22" name="Oval 4"/>
          <p:cNvSpPr>
            <a:spLocks noChangeArrowheads="1"/>
          </p:cNvSpPr>
          <p:nvPr/>
        </p:nvSpPr>
        <p:spPr bwMode="auto">
          <a:xfrm>
            <a:off x="5105400" y="607743"/>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23" name="Oval 5"/>
          <p:cNvSpPr>
            <a:spLocks noChangeArrowheads="1"/>
          </p:cNvSpPr>
          <p:nvPr/>
        </p:nvSpPr>
        <p:spPr bwMode="auto">
          <a:xfrm>
            <a:off x="5334000" y="98502"/>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24" name="Oval 6"/>
          <p:cNvSpPr>
            <a:spLocks noChangeArrowheads="1"/>
          </p:cNvSpPr>
          <p:nvPr/>
        </p:nvSpPr>
        <p:spPr bwMode="auto">
          <a:xfrm>
            <a:off x="5313555" y="836343"/>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25" name="Oval 7"/>
          <p:cNvSpPr>
            <a:spLocks noChangeArrowheads="1"/>
          </p:cNvSpPr>
          <p:nvPr/>
        </p:nvSpPr>
        <p:spPr bwMode="auto">
          <a:xfrm>
            <a:off x="5715000" y="598449"/>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35" name="Oval 3"/>
          <p:cNvSpPr>
            <a:spLocks noChangeArrowheads="1"/>
          </p:cNvSpPr>
          <p:nvPr/>
        </p:nvSpPr>
        <p:spPr bwMode="auto">
          <a:xfrm>
            <a:off x="7913649" y="3810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36" name="Oval 4"/>
          <p:cNvSpPr>
            <a:spLocks noChangeArrowheads="1"/>
          </p:cNvSpPr>
          <p:nvPr/>
        </p:nvSpPr>
        <p:spPr bwMode="auto">
          <a:xfrm>
            <a:off x="7913649" y="7620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37" name="Oval 5"/>
          <p:cNvSpPr>
            <a:spLocks noChangeArrowheads="1"/>
          </p:cNvSpPr>
          <p:nvPr/>
        </p:nvSpPr>
        <p:spPr bwMode="auto">
          <a:xfrm>
            <a:off x="7304049" y="2286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38" name="Oval 6"/>
          <p:cNvSpPr>
            <a:spLocks noChangeArrowheads="1"/>
          </p:cNvSpPr>
          <p:nvPr/>
        </p:nvSpPr>
        <p:spPr bwMode="auto">
          <a:xfrm>
            <a:off x="7304049" y="9144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39" name="Oval 7"/>
          <p:cNvSpPr>
            <a:spLocks noChangeArrowheads="1"/>
          </p:cNvSpPr>
          <p:nvPr/>
        </p:nvSpPr>
        <p:spPr bwMode="auto">
          <a:xfrm>
            <a:off x="6999249" y="7620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40" name="Oval 8"/>
          <p:cNvSpPr>
            <a:spLocks noChangeArrowheads="1"/>
          </p:cNvSpPr>
          <p:nvPr/>
        </p:nvSpPr>
        <p:spPr bwMode="auto">
          <a:xfrm>
            <a:off x="6999249" y="3810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41" name="Oval 9"/>
          <p:cNvSpPr>
            <a:spLocks noChangeArrowheads="1"/>
          </p:cNvSpPr>
          <p:nvPr/>
        </p:nvSpPr>
        <p:spPr bwMode="auto">
          <a:xfrm>
            <a:off x="7608849" y="9144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42" name="Oval 10"/>
          <p:cNvSpPr>
            <a:spLocks noChangeArrowheads="1"/>
          </p:cNvSpPr>
          <p:nvPr/>
        </p:nvSpPr>
        <p:spPr bwMode="auto">
          <a:xfrm>
            <a:off x="7608849" y="2286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slide(fromBottom)">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9"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10"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Text Box 4"/>
          <p:cNvSpPr txBox="1">
            <a:spLocks noChangeArrowheads="1"/>
          </p:cNvSpPr>
          <p:nvPr/>
        </p:nvSpPr>
        <p:spPr bwMode="auto">
          <a:xfrm>
            <a:off x="152400" y="152400"/>
            <a:ext cx="8763000" cy="2554545"/>
          </a:xfrm>
          <a:prstGeom prst="rect">
            <a:avLst/>
          </a:prstGeom>
          <a:noFill/>
          <a:ln w="9525">
            <a:noFill/>
            <a:miter lim="800000"/>
            <a:headEnd/>
            <a:tailEnd/>
          </a:ln>
          <a:effectLst/>
          <a:scene3d>
            <a:camera prst="orthographicFront"/>
            <a:lightRig rig="threePt" dir="t"/>
          </a:scene3d>
          <a:sp3d>
            <a:bevelT/>
          </a:sp3d>
        </p:spPr>
        <p:txBody>
          <a:bodyPr>
            <a:spAutoFit/>
            <a:sp3d extrusionH="57150">
              <a:bevelT w="82550" h="38100" prst="coolSlant"/>
            </a:sp3d>
          </a:bodyPr>
          <a:lstStyle/>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Lithium = [He] 2s</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1</a:t>
            </a:r>
          </a:p>
          <a:p>
            <a:pPr>
              <a:spcBef>
                <a:spcPct val="50000"/>
              </a:spcBef>
            </a:pP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			Li</a:t>
            </a:r>
          </a:p>
        </p:txBody>
      </p:sp>
      <p:sp>
        <p:nvSpPr>
          <p:cNvPr id="29701" name="Oval 5"/>
          <p:cNvSpPr>
            <a:spLocks noChangeArrowheads="1"/>
          </p:cNvSpPr>
          <p:nvPr/>
        </p:nvSpPr>
        <p:spPr bwMode="auto">
          <a:xfrm>
            <a:off x="2743200" y="22860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152400" y="152400"/>
            <a:ext cx="8763000" cy="6001643"/>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pPr algn="ct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[As </a:t>
            </a:r>
            <a:r>
              <a:rPr lang="en-US" b="1" dirty="0">
                <a:ln>
                  <a:solidFill>
                    <a:srgbClr val="C5E379"/>
                  </a:solidFill>
                </a:ln>
                <a:solidFill>
                  <a:srgbClr val="D8ECA6"/>
                </a:solidFill>
                <a:effectLst>
                  <a:outerShdw blurRad="50800" dist="228600" dir="2700000" algn="tl" rotWithShape="0">
                    <a:prstClr val="black">
                      <a:alpha val="40000"/>
                    </a:prstClr>
                  </a:outerShdw>
                </a:effectLst>
              </a:rPr>
              <a:t>a wave, there are many measurements that can be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made]</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A) </a:t>
            </a:r>
            <a:r>
              <a:rPr lang="en-US" b="1" u="sng" dirty="0" smtClean="0">
                <a:ln>
                  <a:solidFill>
                    <a:srgbClr val="C5E379"/>
                  </a:solidFill>
                </a:ln>
                <a:solidFill>
                  <a:srgbClr val="D8ECA6"/>
                </a:solidFill>
                <a:effectLst>
                  <a:outerShdw blurRad="50800" dist="228600" dir="2700000" algn="tl" rotWithShape="0">
                    <a:prstClr val="black">
                      <a:alpha val="40000"/>
                    </a:prstClr>
                  </a:outerShdw>
                </a:effectLst>
              </a:rPr>
              <a:t>Crest</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 The top </a:t>
            </a:r>
            <a:r>
              <a:rPr lang="en-US" b="1" dirty="0">
                <a:ln>
                  <a:solidFill>
                    <a:srgbClr val="C5E379"/>
                  </a:solidFill>
                </a:ln>
                <a:solidFill>
                  <a:srgbClr val="D8ECA6"/>
                </a:solidFill>
                <a:effectLst>
                  <a:outerShdw blurRad="50800" dist="228600" dir="2700000" algn="tl" rotWithShape="0">
                    <a:prstClr val="black">
                      <a:alpha val="40000"/>
                    </a:prstClr>
                  </a:outerShdw>
                </a:effectLst>
              </a:rPr>
              <a:t>of a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wave.								</a:t>
            </a:r>
          </a:p>
          <a:p>
            <a:pPr>
              <a:spcBef>
                <a:spcPct val="50000"/>
              </a:spcBef>
            </a:pP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3" name="Rectangle 2"/>
          <p:cNvSpPr/>
          <p:nvPr/>
        </p:nvSpPr>
        <p:spPr>
          <a:xfrm>
            <a:off x="152400" y="4221540"/>
            <a:ext cx="8839200" cy="1569660"/>
          </a:xfrm>
          <a:prstGeom prst="rect">
            <a:avLst/>
          </a:prstGeom>
        </p:spPr>
        <p:txBody>
          <a:bodyPr wrap="square">
            <a:spAutoFit/>
            <a:scene3d>
              <a:camera prst="orthographicFront"/>
              <a:lightRig rig="threePt" dir="t"/>
            </a:scene3d>
            <a:sp3d extrusionH="57150">
              <a:bevelT w="82550" h="38100" prst="coolSlant"/>
            </a:sp3d>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	B) </a:t>
            </a:r>
            <a:r>
              <a:rPr lang="en-US" b="1" u="sng" dirty="0" smtClean="0">
                <a:ln>
                  <a:solidFill>
                    <a:srgbClr val="C5E379"/>
                  </a:solidFill>
                </a:ln>
                <a:solidFill>
                  <a:srgbClr val="D8ECA6"/>
                </a:solidFill>
                <a:effectLst>
                  <a:outerShdw blurRad="50800" dist="228600" dir="2700000" algn="tl" rotWithShape="0">
                    <a:prstClr val="black">
                      <a:alpha val="40000"/>
                    </a:prstClr>
                  </a:outerShdw>
                </a:effectLst>
              </a:rPr>
              <a:t>Trough</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 </a:t>
            </a:r>
            <a:r>
              <a:rPr lang="en-US" b="1" smtClean="0">
                <a:ln>
                  <a:solidFill>
                    <a:srgbClr val="C5E379"/>
                  </a:solidFill>
                </a:ln>
                <a:solidFill>
                  <a:srgbClr val="D8ECA6"/>
                </a:solidFill>
                <a:effectLst>
                  <a:outerShdw blurRad="50800" dist="228600" dir="2700000" algn="tl" rotWithShape="0">
                    <a:prstClr val="black">
                      <a:alpha val="40000"/>
                    </a:prstClr>
                  </a:outerShdw>
                </a:effectLst>
              </a:rPr>
              <a:t>The bottom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of a wave. </a:t>
            </a:r>
            <a:endParaRPr lang="en-US" dirty="0"/>
          </a:p>
        </p:txBody>
      </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Text Box 2"/>
          <p:cNvSpPr txBox="1">
            <a:spLocks noChangeArrowheads="1"/>
          </p:cNvSpPr>
          <p:nvPr/>
        </p:nvSpPr>
        <p:spPr bwMode="auto">
          <a:xfrm>
            <a:off x="152400" y="152400"/>
            <a:ext cx="8763000" cy="255454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Beryllium = [He] 2s</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2</a:t>
            </a:r>
          </a:p>
          <a:p>
            <a:pPr>
              <a:spcBef>
                <a:spcPct val="50000"/>
              </a:spcBef>
            </a:pP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			Be</a:t>
            </a:r>
          </a:p>
        </p:txBody>
      </p:sp>
      <p:sp>
        <p:nvSpPr>
          <p:cNvPr id="181251" name="Oval 3"/>
          <p:cNvSpPr>
            <a:spLocks noChangeArrowheads="1"/>
          </p:cNvSpPr>
          <p:nvPr/>
        </p:nvSpPr>
        <p:spPr bwMode="auto">
          <a:xfrm>
            <a:off x="3810000" y="22860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1252" name="Oval 4"/>
          <p:cNvSpPr>
            <a:spLocks noChangeArrowheads="1"/>
          </p:cNvSpPr>
          <p:nvPr/>
        </p:nvSpPr>
        <p:spPr bwMode="auto">
          <a:xfrm>
            <a:off x="2667000" y="22860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Text Box 2"/>
          <p:cNvSpPr txBox="1">
            <a:spLocks noChangeArrowheads="1"/>
          </p:cNvSpPr>
          <p:nvPr/>
        </p:nvSpPr>
        <p:spPr bwMode="auto">
          <a:xfrm>
            <a:off x="152400" y="152400"/>
            <a:ext cx="8763000" cy="255454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Boron = [He] 2s</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2p</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1</a:t>
            </a:r>
          </a:p>
          <a:p>
            <a:pPr>
              <a:spcBef>
                <a:spcPct val="50000"/>
              </a:spcBef>
            </a:pP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			B</a:t>
            </a:r>
          </a:p>
        </p:txBody>
      </p:sp>
      <p:sp>
        <p:nvSpPr>
          <p:cNvPr id="182275" name="Oval 3"/>
          <p:cNvSpPr>
            <a:spLocks noChangeArrowheads="1"/>
          </p:cNvSpPr>
          <p:nvPr/>
        </p:nvSpPr>
        <p:spPr bwMode="auto">
          <a:xfrm>
            <a:off x="3429000" y="2209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2276" name="Oval 4"/>
          <p:cNvSpPr>
            <a:spLocks noChangeArrowheads="1"/>
          </p:cNvSpPr>
          <p:nvPr/>
        </p:nvSpPr>
        <p:spPr bwMode="auto">
          <a:xfrm>
            <a:off x="2667000" y="2209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2277" name="Oval 5"/>
          <p:cNvSpPr>
            <a:spLocks noChangeArrowheads="1"/>
          </p:cNvSpPr>
          <p:nvPr/>
        </p:nvSpPr>
        <p:spPr bwMode="auto">
          <a:xfrm>
            <a:off x="3048000" y="1828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Text Box 2"/>
          <p:cNvSpPr txBox="1">
            <a:spLocks noChangeArrowheads="1"/>
          </p:cNvSpPr>
          <p:nvPr/>
        </p:nvSpPr>
        <p:spPr bwMode="auto">
          <a:xfrm>
            <a:off x="152400" y="152400"/>
            <a:ext cx="8763000" cy="255454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Carbon = [He] 2s</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2p</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2</a:t>
            </a:r>
          </a:p>
          <a:p>
            <a:pPr>
              <a:spcBef>
                <a:spcPct val="50000"/>
              </a:spcBef>
            </a:pP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			C</a:t>
            </a:r>
          </a:p>
        </p:txBody>
      </p:sp>
      <p:sp>
        <p:nvSpPr>
          <p:cNvPr id="183299" name="Oval 3"/>
          <p:cNvSpPr>
            <a:spLocks noChangeArrowheads="1"/>
          </p:cNvSpPr>
          <p:nvPr/>
        </p:nvSpPr>
        <p:spPr bwMode="auto">
          <a:xfrm>
            <a:off x="3429000" y="2209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3300" name="Oval 4"/>
          <p:cNvSpPr>
            <a:spLocks noChangeArrowheads="1"/>
          </p:cNvSpPr>
          <p:nvPr/>
        </p:nvSpPr>
        <p:spPr bwMode="auto">
          <a:xfrm>
            <a:off x="2689302" y="2209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3301" name="Oval 5"/>
          <p:cNvSpPr>
            <a:spLocks noChangeArrowheads="1"/>
          </p:cNvSpPr>
          <p:nvPr/>
        </p:nvSpPr>
        <p:spPr bwMode="auto">
          <a:xfrm>
            <a:off x="3048000" y="1828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3302" name="Oval 6"/>
          <p:cNvSpPr>
            <a:spLocks noChangeArrowheads="1"/>
          </p:cNvSpPr>
          <p:nvPr/>
        </p:nvSpPr>
        <p:spPr bwMode="auto">
          <a:xfrm>
            <a:off x="3048000" y="2590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Text Box 2"/>
          <p:cNvSpPr txBox="1">
            <a:spLocks noChangeArrowheads="1"/>
          </p:cNvSpPr>
          <p:nvPr/>
        </p:nvSpPr>
        <p:spPr bwMode="auto">
          <a:xfrm>
            <a:off x="152400" y="152400"/>
            <a:ext cx="8763000" cy="255454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Nitrogen = [He] 2s</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2p</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3</a:t>
            </a:r>
          </a:p>
          <a:p>
            <a:pPr>
              <a:spcBef>
                <a:spcPct val="50000"/>
              </a:spcBef>
            </a:pP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			N</a:t>
            </a:r>
          </a:p>
        </p:txBody>
      </p:sp>
      <p:sp>
        <p:nvSpPr>
          <p:cNvPr id="184323" name="Oval 3"/>
          <p:cNvSpPr>
            <a:spLocks noChangeArrowheads="1"/>
          </p:cNvSpPr>
          <p:nvPr/>
        </p:nvSpPr>
        <p:spPr bwMode="auto">
          <a:xfrm>
            <a:off x="2743200" y="2090853"/>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4324" name="Oval 4"/>
          <p:cNvSpPr>
            <a:spLocks noChangeArrowheads="1"/>
          </p:cNvSpPr>
          <p:nvPr/>
        </p:nvSpPr>
        <p:spPr bwMode="auto">
          <a:xfrm>
            <a:off x="2743200" y="2360343"/>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4325" name="Oval 5"/>
          <p:cNvSpPr>
            <a:spLocks noChangeArrowheads="1"/>
          </p:cNvSpPr>
          <p:nvPr/>
        </p:nvSpPr>
        <p:spPr bwMode="auto">
          <a:xfrm>
            <a:off x="2971800" y="1828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4326" name="Oval 6"/>
          <p:cNvSpPr>
            <a:spLocks noChangeArrowheads="1"/>
          </p:cNvSpPr>
          <p:nvPr/>
        </p:nvSpPr>
        <p:spPr bwMode="auto">
          <a:xfrm>
            <a:off x="2951355" y="2633547"/>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4327" name="Oval 7"/>
          <p:cNvSpPr>
            <a:spLocks noChangeArrowheads="1"/>
          </p:cNvSpPr>
          <p:nvPr/>
        </p:nvSpPr>
        <p:spPr bwMode="auto">
          <a:xfrm>
            <a:off x="3352800" y="2351049"/>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Text Box 2"/>
          <p:cNvSpPr txBox="1">
            <a:spLocks noChangeArrowheads="1"/>
          </p:cNvSpPr>
          <p:nvPr/>
        </p:nvSpPr>
        <p:spPr bwMode="auto">
          <a:xfrm>
            <a:off x="152400" y="152400"/>
            <a:ext cx="8763000" cy="255454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Oxygen = [He] 2s</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2p</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4</a:t>
            </a:r>
          </a:p>
          <a:p>
            <a:pPr>
              <a:spcBef>
                <a:spcPct val="50000"/>
              </a:spcBef>
            </a:pP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			O</a:t>
            </a:r>
          </a:p>
        </p:txBody>
      </p:sp>
      <p:sp>
        <p:nvSpPr>
          <p:cNvPr id="185347" name="Oval 3"/>
          <p:cNvSpPr>
            <a:spLocks noChangeArrowheads="1"/>
          </p:cNvSpPr>
          <p:nvPr/>
        </p:nvSpPr>
        <p:spPr bwMode="auto">
          <a:xfrm>
            <a:off x="3352800" y="21336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5348" name="Oval 4"/>
          <p:cNvSpPr>
            <a:spLocks noChangeArrowheads="1"/>
          </p:cNvSpPr>
          <p:nvPr/>
        </p:nvSpPr>
        <p:spPr bwMode="auto">
          <a:xfrm>
            <a:off x="3352800" y="23622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5349" name="Oval 5"/>
          <p:cNvSpPr>
            <a:spLocks noChangeArrowheads="1"/>
          </p:cNvSpPr>
          <p:nvPr/>
        </p:nvSpPr>
        <p:spPr bwMode="auto">
          <a:xfrm>
            <a:off x="3048000" y="19050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5350" name="Oval 6"/>
          <p:cNvSpPr>
            <a:spLocks noChangeArrowheads="1"/>
          </p:cNvSpPr>
          <p:nvPr/>
        </p:nvSpPr>
        <p:spPr bwMode="auto">
          <a:xfrm>
            <a:off x="3048000" y="2590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5351" name="Oval 7"/>
          <p:cNvSpPr>
            <a:spLocks noChangeArrowheads="1"/>
          </p:cNvSpPr>
          <p:nvPr/>
        </p:nvSpPr>
        <p:spPr bwMode="auto">
          <a:xfrm>
            <a:off x="2743200" y="23622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5352" name="Oval 8"/>
          <p:cNvSpPr>
            <a:spLocks noChangeArrowheads="1"/>
          </p:cNvSpPr>
          <p:nvPr/>
        </p:nvSpPr>
        <p:spPr bwMode="auto">
          <a:xfrm>
            <a:off x="2743200" y="21336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Text Box 2"/>
          <p:cNvSpPr txBox="1">
            <a:spLocks noChangeArrowheads="1"/>
          </p:cNvSpPr>
          <p:nvPr/>
        </p:nvSpPr>
        <p:spPr bwMode="auto">
          <a:xfrm>
            <a:off x="152400" y="152400"/>
            <a:ext cx="8763000" cy="255454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Fluorine = [He] 2s</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2p</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5</a:t>
            </a:r>
          </a:p>
          <a:p>
            <a:pPr>
              <a:spcBef>
                <a:spcPct val="50000"/>
              </a:spcBef>
            </a:pP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			F</a:t>
            </a:r>
          </a:p>
        </p:txBody>
      </p:sp>
      <p:sp>
        <p:nvSpPr>
          <p:cNvPr id="186371" name="Oval 3"/>
          <p:cNvSpPr>
            <a:spLocks noChangeArrowheads="1"/>
          </p:cNvSpPr>
          <p:nvPr/>
        </p:nvSpPr>
        <p:spPr bwMode="auto">
          <a:xfrm>
            <a:off x="2743200" y="20574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6372" name="Oval 4"/>
          <p:cNvSpPr>
            <a:spLocks noChangeArrowheads="1"/>
          </p:cNvSpPr>
          <p:nvPr/>
        </p:nvSpPr>
        <p:spPr bwMode="auto">
          <a:xfrm>
            <a:off x="2743200" y="23622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6373" name="Oval 5"/>
          <p:cNvSpPr>
            <a:spLocks noChangeArrowheads="1"/>
          </p:cNvSpPr>
          <p:nvPr/>
        </p:nvSpPr>
        <p:spPr bwMode="auto">
          <a:xfrm>
            <a:off x="2971800" y="1828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6374" name="Oval 6"/>
          <p:cNvSpPr>
            <a:spLocks noChangeArrowheads="1"/>
          </p:cNvSpPr>
          <p:nvPr/>
        </p:nvSpPr>
        <p:spPr bwMode="auto">
          <a:xfrm>
            <a:off x="2895600" y="2590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6375" name="Oval 7"/>
          <p:cNvSpPr>
            <a:spLocks noChangeArrowheads="1"/>
          </p:cNvSpPr>
          <p:nvPr/>
        </p:nvSpPr>
        <p:spPr bwMode="auto">
          <a:xfrm>
            <a:off x="3352800" y="23622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6376" name="Oval 8"/>
          <p:cNvSpPr>
            <a:spLocks noChangeArrowheads="1"/>
          </p:cNvSpPr>
          <p:nvPr/>
        </p:nvSpPr>
        <p:spPr bwMode="auto">
          <a:xfrm>
            <a:off x="3352800" y="20574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6377" name="Oval 9"/>
          <p:cNvSpPr>
            <a:spLocks noChangeArrowheads="1"/>
          </p:cNvSpPr>
          <p:nvPr/>
        </p:nvSpPr>
        <p:spPr bwMode="auto">
          <a:xfrm>
            <a:off x="3200400" y="2590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Text Box 2"/>
          <p:cNvSpPr txBox="1">
            <a:spLocks noChangeArrowheads="1"/>
          </p:cNvSpPr>
          <p:nvPr/>
        </p:nvSpPr>
        <p:spPr bwMode="auto">
          <a:xfrm>
            <a:off x="152400" y="152400"/>
            <a:ext cx="8763000" cy="255454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Neon = [He] 2s</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2p</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6</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 or [Ne]</a:t>
            </a:r>
          </a:p>
          <a:p>
            <a:pPr>
              <a:spcBef>
                <a:spcPct val="50000"/>
              </a:spcBef>
            </a:pP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			Ne</a:t>
            </a:r>
          </a:p>
        </p:txBody>
      </p:sp>
      <p:sp>
        <p:nvSpPr>
          <p:cNvPr id="187395" name="Oval 3"/>
          <p:cNvSpPr>
            <a:spLocks noChangeArrowheads="1"/>
          </p:cNvSpPr>
          <p:nvPr/>
        </p:nvSpPr>
        <p:spPr bwMode="auto">
          <a:xfrm>
            <a:off x="3657600" y="20574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7396" name="Oval 4"/>
          <p:cNvSpPr>
            <a:spLocks noChangeArrowheads="1"/>
          </p:cNvSpPr>
          <p:nvPr/>
        </p:nvSpPr>
        <p:spPr bwMode="auto">
          <a:xfrm>
            <a:off x="3657600" y="24384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7397" name="Oval 5"/>
          <p:cNvSpPr>
            <a:spLocks noChangeArrowheads="1"/>
          </p:cNvSpPr>
          <p:nvPr/>
        </p:nvSpPr>
        <p:spPr bwMode="auto">
          <a:xfrm>
            <a:off x="3048000" y="19050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7398" name="Oval 6"/>
          <p:cNvSpPr>
            <a:spLocks noChangeArrowheads="1"/>
          </p:cNvSpPr>
          <p:nvPr/>
        </p:nvSpPr>
        <p:spPr bwMode="auto">
          <a:xfrm>
            <a:off x="3048000" y="2590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7399" name="Oval 7"/>
          <p:cNvSpPr>
            <a:spLocks noChangeArrowheads="1"/>
          </p:cNvSpPr>
          <p:nvPr/>
        </p:nvSpPr>
        <p:spPr bwMode="auto">
          <a:xfrm>
            <a:off x="2743200" y="24384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7400" name="Oval 8"/>
          <p:cNvSpPr>
            <a:spLocks noChangeArrowheads="1"/>
          </p:cNvSpPr>
          <p:nvPr/>
        </p:nvSpPr>
        <p:spPr bwMode="auto">
          <a:xfrm>
            <a:off x="2743200" y="20574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7401" name="Oval 9"/>
          <p:cNvSpPr>
            <a:spLocks noChangeArrowheads="1"/>
          </p:cNvSpPr>
          <p:nvPr/>
        </p:nvSpPr>
        <p:spPr bwMode="auto">
          <a:xfrm>
            <a:off x="3352800" y="2590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7402" name="Oval 10"/>
          <p:cNvSpPr>
            <a:spLocks noChangeArrowheads="1"/>
          </p:cNvSpPr>
          <p:nvPr/>
        </p:nvSpPr>
        <p:spPr bwMode="auto">
          <a:xfrm>
            <a:off x="3352800" y="19050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p:txBody>
          <a:bodyPr/>
          <a:lstStyle/>
          <a:p>
            <a:r>
              <a:rPr lang="en-US"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rPr>
              <a:t>Electron Representation Quiz Party</a:t>
            </a:r>
          </a:p>
        </p:txBody>
      </p:sp>
      <p:sp>
        <p:nvSpPr>
          <p:cNvPr id="190467" name="Rectangle 3"/>
          <p:cNvSpPr>
            <a:spLocks noGrp="1" noChangeArrowheads="1"/>
          </p:cNvSpPr>
          <p:nvPr>
            <p:ph type="body" idx="1"/>
          </p:nvPr>
        </p:nvSpPr>
        <p:spPr/>
        <p:txBody>
          <a:bodyPr/>
          <a:lstStyle/>
          <a:p>
            <a:r>
              <a:rPr lang="en-US" sz="38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Draw the Orbital Diagram for:</a:t>
            </a:r>
          </a:p>
          <a:p>
            <a:r>
              <a:rPr lang="en-US" sz="38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1)Na		2)P			3)Co</a:t>
            </a:r>
          </a:p>
          <a:p>
            <a:r>
              <a:rPr lang="en-US" sz="38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Draw the Electron Configuration for:</a:t>
            </a:r>
          </a:p>
          <a:p>
            <a:r>
              <a:rPr lang="en-US" sz="38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4)C		5)</a:t>
            </a:r>
            <a:r>
              <a:rPr lang="en-US" sz="3800" b="1" kern="1200" dirty="0" err="1">
                <a:ln>
                  <a:solidFill>
                    <a:srgbClr val="C5E379"/>
                  </a:solidFill>
                </a:ln>
                <a:solidFill>
                  <a:srgbClr val="D8ECA6"/>
                </a:solidFill>
                <a:effectLst>
                  <a:outerShdw blurRad="50800" dist="228600" dir="2700000" algn="tl" rotWithShape="0">
                    <a:prstClr val="black">
                      <a:alpha val="40000"/>
                    </a:prstClr>
                  </a:outerShdw>
                </a:effectLst>
                <a:latin typeface="Arial" charset="0"/>
              </a:rPr>
              <a:t>Rb</a:t>
            </a:r>
            <a:r>
              <a:rPr lang="en-US" sz="38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a:t>
            </a:r>
            <a:r>
              <a:rPr lang="en-US" sz="38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rPr>
              <a:t>6)Y</a:t>
            </a:r>
            <a:endParaRPr lang="en-US" sz="38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endParaRPr>
          </a:p>
          <a:p>
            <a:r>
              <a:rPr lang="en-US" sz="38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7)</a:t>
            </a:r>
            <a:r>
              <a:rPr lang="en-US" sz="3800" b="1" kern="1200" dirty="0" err="1">
                <a:ln>
                  <a:solidFill>
                    <a:srgbClr val="C5E379"/>
                  </a:solidFill>
                </a:ln>
                <a:solidFill>
                  <a:srgbClr val="D8ECA6"/>
                </a:solidFill>
                <a:effectLst>
                  <a:outerShdw blurRad="50800" dist="228600" dir="2700000" algn="tl" rotWithShape="0">
                    <a:prstClr val="black">
                      <a:alpha val="40000"/>
                    </a:prstClr>
                  </a:outerShdw>
                </a:effectLst>
                <a:latin typeface="Arial" charset="0"/>
              </a:rPr>
              <a:t>Dy</a:t>
            </a:r>
            <a:r>
              <a:rPr lang="en-US" sz="38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8)Mo		9)Ca</a:t>
            </a:r>
          </a:p>
          <a:p>
            <a:r>
              <a:rPr lang="en-US" sz="38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Draw the Lewis Dot Diagram for:</a:t>
            </a:r>
          </a:p>
          <a:p>
            <a:r>
              <a:rPr lang="en-US" sz="38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10)Al		11)Si		12)</a:t>
            </a:r>
            <a:r>
              <a:rPr lang="en-US" sz="3800" b="1" kern="1200" dirty="0" err="1">
                <a:ln>
                  <a:solidFill>
                    <a:srgbClr val="C5E379"/>
                  </a:solidFill>
                </a:ln>
                <a:solidFill>
                  <a:srgbClr val="D8ECA6"/>
                </a:solidFill>
                <a:effectLst>
                  <a:outerShdw blurRad="50800" dist="228600" dir="2700000" algn="tl" rotWithShape="0">
                    <a:prstClr val="black">
                      <a:alpha val="40000"/>
                    </a:prstClr>
                  </a:outerShdw>
                </a:effectLst>
                <a:latin typeface="Arial" charset="0"/>
              </a:rPr>
              <a:t>Ar</a:t>
            </a:r>
            <a:endParaRPr lang="en-US" sz="38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endParaRPr>
          </a:p>
          <a:p>
            <a:r>
              <a:rPr lang="en-US" sz="38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13)Ca		14)</a:t>
            </a:r>
            <a:r>
              <a:rPr lang="en-US" sz="3800" b="1" kern="1200" dirty="0" err="1">
                <a:ln>
                  <a:solidFill>
                    <a:srgbClr val="C5E379"/>
                  </a:solidFill>
                </a:ln>
                <a:solidFill>
                  <a:srgbClr val="D8ECA6"/>
                </a:solidFill>
                <a:effectLst>
                  <a:outerShdw blurRad="50800" dist="228600" dir="2700000" algn="tl" rotWithShape="0">
                    <a:prstClr val="black">
                      <a:alpha val="40000"/>
                    </a:prstClr>
                  </a:outerShdw>
                </a:effectLst>
                <a:latin typeface="Arial" charset="0"/>
              </a:rPr>
              <a:t>Ba</a:t>
            </a:r>
            <a:r>
              <a:rPr lang="en-US" sz="38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15)Pt</a:t>
            </a:r>
          </a:p>
        </p:txBody>
      </p:sp>
    </p:spTree>
  </p:cSld>
  <p:clrMapOvr>
    <a:masterClrMapping/>
  </p:clrMapOvr>
  <p:transition>
    <p:fade thruBlk="1"/>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p:txBody>
          <a:bodyPr/>
          <a:lstStyle/>
          <a:p>
            <a:pPr algn="ctr"/>
            <a:r>
              <a:rPr lang="en-US" sz="3600"/>
              <a:t>Answers</a:t>
            </a:r>
          </a:p>
        </p:txBody>
      </p:sp>
      <p:sp>
        <p:nvSpPr>
          <p:cNvPr id="191491" name="Rectangle 3"/>
          <p:cNvSpPr>
            <a:spLocks noGrp="1" noChangeArrowheads="1"/>
          </p:cNvSpPr>
          <p:nvPr>
            <p:ph type="body" idx="1"/>
          </p:nvPr>
        </p:nvSpPr>
        <p:spPr>
          <a:xfrm>
            <a:off x="0" y="685800"/>
            <a:ext cx="9144000" cy="6172200"/>
          </a:xfrm>
        </p:spPr>
        <p:txBody>
          <a:bodyPr/>
          <a:lstStyle/>
          <a:p>
            <a:pPr marL="533400" indent="-533400">
              <a:buFontTx/>
              <a:buAutoNum type="arabicParenR"/>
            </a:pPr>
            <a:r>
              <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rPr>
              <a:t>□  </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  □ □□□ □ □□□□□ </a:t>
            </a:r>
            <a:r>
              <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rPr>
              <a:t>□□□</a:t>
            </a:r>
          </a:p>
          <a:p>
            <a:pPr marL="533400" indent="-533400">
              <a:buNone/>
            </a:pPr>
            <a:r>
              <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rPr>
              <a:t>     1s 2s   2p  3s 3p  4s</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rPr>
              <a:t>	3d	</a:t>
            </a:r>
            <a:r>
              <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rPr>
              <a:t>4p</a:t>
            </a:r>
            <a:endPar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endParaRPr>
          </a:p>
          <a:p>
            <a:pPr marL="533400" indent="-533400">
              <a:buFontTx/>
              <a:buNone/>
            </a:pP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 □  □   □□□  □ □□□ □ □□□□□ </a:t>
            </a:r>
            <a:r>
              <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rPr>
              <a:t>□□□</a:t>
            </a:r>
            <a:endPar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endParaRPr>
          </a:p>
          <a:p>
            <a:pPr marL="533400" indent="-533400">
              <a:buFontTx/>
              <a:buNone/>
            </a:pPr>
            <a:r>
              <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rPr>
              <a:t>    1s 2s   2p  3s 3p 4s     3d	4p</a:t>
            </a:r>
            <a:endPar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endParaRPr>
          </a:p>
          <a:p>
            <a:pPr marL="533400" indent="-533400">
              <a:buFontTx/>
              <a:buNone/>
            </a:pPr>
            <a:r>
              <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rPr>
              <a:t>3) □  □   □□□  □ □□□ □ □□□□□ □□□</a:t>
            </a:r>
          </a:p>
          <a:p>
            <a:pPr marL="533400" indent="-533400">
              <a:buFontTx/>
              <a:buNone/>
            </a:pPr>
            <a:r>
              <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rPr>
              <a:t>    1s 2s   2p  3s 3p  4s	3d	4p</a:t>
            </a:r>
          </a:p>
          <a:p>
            <a:pPr marL="533400" indent="-533400">
              <a:buFontTx/>
              <a:buNone/>
            </a:pPr>
            <a:r>
              <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rPr>
              <a:t>4</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1s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2s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2p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a:t>
            </a:r>
            <a:r>
              <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rPr>
              <a:t>          5</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1s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2s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2p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4s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3d</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10</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4p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5s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a:t>
            </a:r>
          </a:p>
          <a:p>
            <a:pPr marL="533400" indent="-533400">
              <a:buFontTx/>
              <a:buNone/>
            </a:pP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 1s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2s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2p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4s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3d</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10</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4p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5s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4d</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a:t>
            </a:r>
          </a:p>
          <a:p>
            <a:pPr marL="533400" indent="-533400">
              <a:buFontTx/>
              <a:buNone/>
            </a:pP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7) 1s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2s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2p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4s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3d</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10</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4p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5s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4d</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10</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5p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6s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4f</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10</a:t>
            </a:r>
          </a:p>
          <a:p>
            <a:pPr marL="533400" indent="-533400">
              <a:buFontTx/>
              <a:buNone/>
            </a:pP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8) 1s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2s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2p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4s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3d</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10</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4p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5s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4d</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4</a:t>
            </a:r>
          </a:p>
          <a:p>
            <a:pPr marL="533400" indent="-533400">
              <a:buFontTx/>
              <a:buNone/>
            </a:pP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9) 1s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2s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2p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4s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a:t>
            </a:r>
          </a:p>
          <a:p>
            <a:pPr marL="533400" indent="-533400">
              <a:buFontTx/>
              <a:buAutoNum type="arabicParenR" startAt="10"/>
            </a:pP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Al         </a:t>
            </a:r>
            <a:r>
              <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rPr>
              <a:t>   </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11)            </a:t>
            </a:r>
            <a:r>
              <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rPr>
              <a:t>Si              12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a:t>
            </a:r>
            <a:r>
              <a:rPr lang="en-US" sz="2500" b="1" kern="1200" dirty="0" err="1" smtClean="0">
                <a:ln>
                  <a:solidFill>
                    <a:srgbClr val="C5E379"/>
                  </a:solidFill>
                </a:ln>
                <a:solidFill>
                  <a:srgbClr val="D8ECA6"/>
                </a:solidFill>
                <a:effectLst>
                  <a:outerShdw blurRad="50800" dist="228600" dir="2700000" algn="tl" rotWithShape="0">
                    <a:prstClr val="black">
                      <a:alpha val="40000"/>
                    </a:prstClr>
                  </a:outerShdw>
                </a:effectLst>
                <a:latin typeface="Arial" charset="0"/>
              </a:rPr>
              <a:t>Ar</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a:t>
            </a:r>
          </a:p>
          <a:p>
            <a:pPr marL="533400" indent="-533400">
              <a:buFontTx/>
              <a:buNone/>
            </a:pP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13)		      Ca	</a:t>
            </a:r>
            <a:r>
              <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rPr>
              <a:t>  </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14)            </a:t>
            </a:r>
            <a:r>
              <a:rPr lang="en-US" sz="2500" b="1" kern="1200" dirty="0" err="1">
                <a:ln>
                  <a:solidFill>
                    <a:srgbClr val="C5E379"/>
                  </a:solidFill>
                </a:ln>
                <a:solidFill>
                  <a:srgbClr val="D8ECA6"/>
                </a:solidFill>
                <a:effectLst>
                  <a:outerShdw blurRad="50800" dist="228600" dir="2700000" algn="tl" rotWithShape="0">
                    <a:prstClr val="black">
                      <a:alpha val="40000"/>
                    </a:prstClr>
                  </a:outerShdw>
                </a:effectLst>
                <a:latin typeface="Arial" charset="0"/>
              </a:rPr>
              <a:t>Ba</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15)           Pt</a:t>
            </a:r>
          </a:p>
          <a:p>
            <a:pPr marL="533400" indent="-533400">
              <a:buFontTx/>
              <a:buNone/>
            </a:pPr>
            <a:endPar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endParaRPr>
          </a:p>
        </p:txBody>
      </p:sp>
      <p:sp>
        <p:nvSpPr>
          <p:cNvPr id="191492" name="Line 4"/>
          <p:cNvSpPr>
            <a:spLocks noChangeShapeType="1"/>
          </p:cNvSpPr>
          <p:nvPr/>
        </p:nvSpPr>
        <p:spPr bwMode="auto">
          <a:xfrm flipV="1">
            <a:off x="652347" y="838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493" name="Line 5"/>
          <p:cNvSpPr>
            <a:spLocks noChangeShapeType="1"/>
          </p:cNvSpPr>
          <p:nvPr/>
        </p:nvSpPr>
        <p:spPr bwMode="auto">
          <a:xfrm>
            <a:off x="728547" y="880947"/>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494" name="Line 6"/>
          <p:cNvSpPr>
            <a:spLocks noChangeShapeType="1"/>
          </p:cNvSpPr>
          <p:nvPr/>
        </p:nvSpPr>
        <p:spPr bwMode="auto">
          <a:xfrm flipV="1">
            <a:off x="1012902" y="838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495" name="Line 7"/>
          <p:cNvSpPr>
            <a:spLocks noChangeShapeType="1"/>
          </p:cNvSpPr>
          <p:nvPr/>
        </p:nvSpPr>
        <p:spPr bwMode="auto">
          <a:xfrm>
            <a:off x="1089102" y="9144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496" name="Line 8"/>
          <p:cNvSpPr>
            <a:spLocks noChangeShapeType="1"/>
          </p:cNvSpPr>
          <p:nvPr/>
        </p:nvSpPr>
        <p:spPr bwMode="auto">
          <a:xfrm flipV="1">
            <a:off x="1447800" y="838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497" name="Line 9"/>
          <p:cNvSpPr>
            <a:spLocks noChangeShapeType="1"/>
          </p:cNvSpPr>
          <p:nvPr/>
        </p:nvSpPr>
        <p:spPr bwMode="auto">
          <a:xfrm>
            <a:off x="1524000" y="9144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498" name="Line 10"/>
          <p:cNvSpPr>
            <a:spLocks noChangeShapeType="1"/>
          </p:cNvSpPr>
          <p:nvPr/>
        </p:nvSpPr>
        <p:spPr bwMode="auto">
          <a:xfrm flipV="1">
            <a:off x="1676400" y="838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499" name="Line 11"/>
          <p:cNvSpPr>
            <a:spLocks noChangeShapeType="1"/>
          </p:cNvSpPr>
          <p:nvPr/>
        </p:nvSpPr>
        <p:spPr bwMode="auto">
          <a:xfrm>
            <a:off x="1752600" y="9144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00" name="Line 12"/>
          <p:cNvSpPr>
            <a:spLocks noChangeShapeType="1"/>
          </p:cNvSpPr>
          <p:nvPr/>
        </p:nvSpPr>
        <p:spPr bwMode="auto">
          <a:xfrm flipV="1">
            <a:off x="1905000" y="838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01" name="Line 13"/>
          <p:cNvSpPr>
            <a:spLocks noChangeShapeType="1"/>
          </p:cNvSpPr>
          <p:nvPr/>
        </p:nvSpPr>
        <p:spPr bwMode="auto">
          <a:xfrm>
            <a:off x="1981200" y="9144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02" name="Line 14"/>
          <p:cNvSpPr>
            <a:spLocks noChangeShapeType="1"/>
          </p:cNvSpPr>
          <p:nvPr/>
        </p:nvSpPr>
        <p:spPr bwMode="auto">
          <a:xfrm flipV="1">
            <a:off x="2286000" y="838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04" name="Line 16"/>
          <p:cNvSpPr>
            <a:spLocks noChangeShapeType="1"/>
          </p:cNvSpPr>
          <p:nvPr/>
        </p:nvSpPr>
        <p:spPr bwMode="auto">
          <a:xfrm flipV="1">
            <a:off x="457200" y="17526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05" name="Line 17"/>
          <p:cNvSpPr>
            <a:spLocks noChangeShapeType="1"/>
          </p:cNvSpPr>
          <p:nvPr/>
        </p:nvSpPr>
        <p:spPr bwMode="auto">
          <a:xfrm>
            <a:off x="533400" y="18288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06" name="Line 18"/>
          <p:cNvSpPr>
            <a:spLocks noChangeShapeType="1"/>
          </p:cNvSpPr>
          <p:nvPr/>
        </p:nvSpPr>
        <p:spPr bwMode="auto">
          <a:xfrm flipV="1">
            <a:off x="867939" y="17526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07" name="Line 19"/>
          <p:cNvSpPr>
            <a:spLocks noChangeShapeType="1"/>
          </p:cNvSpPr>
          <p:nvPr/>
        </p:nvSpPr>
        <p:spPr bwMode="auto">
          <a:xfrm>
            <a:off x="957147" y="1763751"/>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08" name="Line 20"/>
          <p:cNvSpPr>
            <a:spLocks noChangeShapeType="1"/>
          </p:cNvSpPr>
          <p:nvPr/>
        </p:nvSpPr>
        <p:spPr bwMode="auto">
          <a:xfrm flipV="1">
            <a:off x="1371600" y="17526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09" name="Line 21"/>
          <p:cNvSpPr>
            <a:spLocks noChangeShapeType="1"/>
          </p:cNvSpPr>
          <p:nvPr/>
        </p:nvSpPr>
        <p:spPr bwMode="auto">
          <a:xfrm>
            <a:off x="1447800" y="18288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10" name="Line 22"/>
          <p:cNvSpPr>
            <a:spLocks noChangeShapeType="1"/>
          </p:cNvSpPr>
          <p:nvPr/>
        </p:nvSpPr>
        <p:spPr bwMode="auto">
          <a:xfrm flipV="1">
            <a:off x="1524000" y="17526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11" name="Line 23"/>
          <p:cNvSpPr>
            <a:spLocks noChangeShapeType="1"/>
          </p:cNvSpPr>
          <p:nvPr/>
        </p:nvSpPr>
        <p:spPr bwMode="auto">
          <a:xfrm>
            <a:off x="1600200" y="18288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12" name="Line 24"/>
          <p:cNvSpPr>
            <a:spLocks noChangeShapeType="1"/>
          </p:cNvSpPr>
          <p:nvPr/>
        </p:nvSpPr>
        <p:spPr bwMode="auto">
          <a:xfrm flipV="1">
            <a:off x="1739592" y="1754457"/>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13" name="Line 25"/>
          <p:cNvSpPr>
            <a:spLocks noChangeShapeType="1"/>
          </p:cNvSpPr>
          <p:nvPr/>
        </p:nvSpPr>
        <p:spPr bwMode="auto">
          <a:xfrm>
            <a:off x="1828800" y="17526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14" name="Line 26"/>
          <p:cNvSpPr>
            <a:spLocks noChangeShapeType="1"/>
          </p:cNvSpPr>
          <p:nvPr/>
        </p:nvSpPr>
        <p:spPr bwMode="auto">
          <a:xfrm flipV="1">
            <a:off x="2057400" y="17526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15" name="Line 27"/>
          <p:cNvSpPr>
            <a:spLocks noChangeShapeType="1"/>
          </p:cNvSpPr>
          <p:nvPr/>
        </p:nvSpPr>
        <p:spPr bwMode="auto">
          <a:xfrm flipV="1">
            <a:off x="2404947" y="17526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17" name="Line 29"/>
          <p:cNvSpPr>
            <a:spLocks noChangeShapeType="1"/>
          </p:cNvSpPr>
          <p:nvPr/>
        </p:nvSpPr>
        <p:spPr bwMode="auto">
          <a:xfrm flipV="1">
            <a:off x="2590800" y="17526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18" name="Line 30"/>
          <p:cNvSpPr>
            <a:spLocks noChangeShapeType="1"/>
          </p:cNvSpPr>
          <p:nvPr/>
        </p:nvSpPr>
        <p:spPr bwMode="auto">
          <a:xfrm>
            <a:off x="2133600" y="18288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19" name="Line 31"/>
          <p:cNvSpPr>
            <a:spLocks noChangeShapeType="1"/>
          </p:cNvSpPr>
          <p:nvPr/>
        </p:nvSpPr>
        <p:spPr bwMode="auto">
          <a:xfrm flipV="1">
            <a:off x="3319347" y="26670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20" name="Line 32"/>
          <p:cNvSpPr>
            <a:spLocks noChangeShapeType="1"/>
          </p:cNvSpPr>
          <p:nvPr/>
        </p:nvSpPr>
        <p:spPr bwMode="auto">
          <a:xfrm>
            <a:off x="3395547" y="2743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21" name="Line 33"/>
          <p:cNvSpPr>
            <a:spLocks noChangeShapeType="1"/>
          </p:cNvSpPr>
          <p:nvPr/>
        </p:nvSpPr>
        <p:spPr bwMode="auto">
          <a:xfrm flipV="1">
            <a:off x="3514494" y="26670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22" name="Line 34"/>
          <p:cNvSpPr>
            <a:spLocks noChangeShapeType="1"/>
          </p:cNvSpPr>
          <p:nvPr/>
        </p:nvSpPr>
        <p:spPr bwMode="auto">
          <a:xfrm>
            <a:off x="3590694" y="2743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23" name="Line 35"/>
          <p:cNvSpPr>
            <a:spLocks noChangeShapeType="1"/>
          </p:cNvSpPr>
          <p:nvPr/>
        </p:nvSpPr>
        <p:spPr bwMode="auto">
          <a:xfrm flipV="1">
            <a:off x="3904788" y="26670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26" name="Line 38"/>
          <p:cNvSpPr>
            <a:spLocks noChangeShapeType="1"/>
          </p:cNvSpPr>
          <p:nvPr/>
        </p:nvSpPr>
        <p:spPr bwMode="auto">
          <a:xfrm flipV="1">
            <a:off x="533400" y="26670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27" name="Line 39"/>
          <p:cNvSpPr>
            <a:spLocks noChangeShapeType="1"/>
          </p:cNvSpPr>
          <p:nvPr/>
        </p:nvSpPr>
        <p:spPr bwMode="auto">
          <a:xfrm>
            <a:off x="609600" y="2743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28" name="Line 40"/>
          <p:cNvSpPr>
            <a:spLocks noChangeShapeType="1"/>
          </p:cNvSpPr>
          <p:nvPr/>
        </p:nvSpPr>
        <p:spPr bwMode="auto">
          <a:xfrm flipV="1">
            <a:off x="880947" y="26670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29" name="Line 41"/>
          <p:cNvSpPr>
            <a:spLocks noChangeShapeType="1"/>
          </p:cNvSpPr>
          <p:nvPr/>
        </p:nvSpPr>
        <p:spPr bwMode="auto">
          <a:xfrm>
            <a:off x="957147" y="2743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30" name="Line 42"/>
          <p:cNvSpPr>
            <a:spLocks noChangeShapeType="1"/>
          </p:cNvSpPr>
          <p:nvPr/>
        </p:nvSpPr>
        <p:spPr bwMode="auto">
          <a:xfrm flipV="1">
            <a:off x="1358592" y="26670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31" name="Line 43"/>
          <p:cNvSpPr>
            <a:spLocks noChangeShapeType="1"/>
          </p:cNvSpPr>
          <p:nvPr/>
        </p:nvSpPr>
        <p:spPr bwMode="auto">
          <a:xfrm>
            <a:off x="1434792" y="2743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32" name="Line 44"/>
          <p:cNvSpPr>
            <a:spLocks noChangeShapeType="1"/>
          </p:cNvSpPr>
          <p:nvPr/>
        </p:nvSpPr>
        <p:spPr bwMode="auto">
          <a:xfrm flipV="1">
            <a:off x="1587192" y="26670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33" name="Line 45"/>
          <p:cNvSpPr>
            <a:spLocks noChangeShapeType="1"/>
          </p:cNvSpPr>
          <p:nvPr/>
        </p:nvSpPr>
        <p:spPr bwMode="auto">
          <a:xfrm>
            <a:off x="1663392" y="2743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34" name="Line 46"/>
          <p:cNvSpPr>
            <a:spLocks noChangeShapeType="1"/>
          </p:cNvSpPr>
          <p:nvPr/>
        </p:nvSpPr>
        <p:spPr bwMode="auto">
          <a:xfrm flipV="1">
            <a:off x="1737735" y="2668857"/>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35" name="Line 47"/>
          <p:cNvSpPr>
            <a:spLocks noChangeShapeType="1"/>
          </p:cNvSpPr>
          <p:nvPr/>
        </p:nvSpPr>
        <p:spPr bwMode="auto">
          <a:xfrm>
            <a:off x="1813935" y="2745057"/>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37" name="Line 49"/>
          <p:cNvSpPr>
            <a:spLocks noChangeShapeType="1"/>
          </p:cNvSpPr>
          <p:nvPr/>
        </p:nvSpPr>
        <p:spPr bwMode="auto">
          <a:xfrm flipV="1">
            <a:off x="2079702" y="26670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38" name="Line 50"/>
          <p:cNvSpPr>
            <a:spLocks noChangeShapeType="1"/>
          </p:cNvSpPr>
          <p:nvPr/>
        </p:nvSpPr>
        <p:spPr bwMode="auto">
          <a:xfrm>
            <a:off x="2155902" y="2743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39" name="Line 51"/>
          <p:cNvSpPr>
            <a:spLocks noChangeShapeType="1"/>
          </p:cNvSpPr>
          <p:nvPr/>
        </p:nvSpPr>
        <p:spPr bwMode="auto">
          <a:xfrm flipV="1">
            <a:off x="3048000" y="26670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40" name="Line 52"/>
          <p:cNvSpPr>
            <a:spLocks noChangeShapeType="1"/>
          </p:cNvSpPr>
          <p:nvPr/>
        </p:nvSpPr>
        <p:spPr bwMode="auto">
          <a:xfrm>
            <a:off x="3124200" y="2743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41" name="Line 53"/>
          <p:cNvSpPr>
            <a:spLocks noChangeShapeType="1"/>
          </p:cNvSpPr>
          <p:nvPr/>
        </p:nvSpPr>
        <p:spPr bwMode="auto">
          <a:xfrm flipV="1">
            <a:off x="2362200" y="26670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42" name="Line 54"/>
          <p:cNvSpPr>
            <a:spLocks noChangeShapeType="1"/>
          </p:cNvSpPr>
          <p:nvPr/>
        </p:nvSpPr>
        <p:spPr bwMode="auto">
          <a:xfrm>
            <a:off x="2438400" y="2743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43" name="Line 55"/>
          <p:cNvSpPr>
            <a:spLocks noChangeShapeType="1"/>
          </p:cNvSpPr>
          <p:nvPr/>
        </p:nvSpPr>
        <p:spPr bwMode="auto">
          <a:xfrm flipV="1">
            <a:off x="2590800" y="26670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44" name="Line 56"/>
          <p:cNvSpPr>
            <a:spLocks noChangeShapeType="1"/>
          </p:cNvSpPr>
          <p:nvPr/>
        </p:nvSpPr>
        <p:spPr bwMode="auto">
          <a:xfrm>
            <a:off x="2667000" y="2743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45" name="Line 57"/>
          <p:cNvSpPr>
            <a:spLocks noChangeShapeType="1"/>
          </p:cNvSpPr>
          <p:nvPr/>
        </p:nvSpPr>
        <p:spPr bwMode="auto">
          <a:xfrm flipV="1">
            <a:off x="2752494" y="2646555"/>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46" name="Line 58"/>
          <p:cNvSpPr>
            <a:spLocks noChangeShapeType="1"/>
          </p:cNvSpPr>
          <p:nvPr/>
        </p:nvSpPr>
        <p:spPr bwMode="auto">
          <a:xfrm>
            <a:off x="2828694" y="2722755"/>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48" name="Line 60"/>
          <p:cNvSpPr>
            <a:spLocks noChangeShapeType="1"/>
          </p:cNvSpPr>
          <p:nvPr/>
        </p:nvSpPr>
        <p:spPr bwMode="auto">
          <a:xfrm flipV="1">
            <a:off x="3709641" y="26670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50" name="Oval 62"/>
          <p:cNvSpPr>
            <a:spLocks noChangeArrowheads="1"/>
          </p:cNvSpPr>
          <p:nvPr/>
        </p:nvSpPr>
        <p:spPr bwMode="auto">
          <a:xfrm>
            <a:off x="1524000" y="58674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51" name="Oval 63"/>
          <p:cNvSpPr>
            <a:spLocks noChangeArrowheads="1"/>
          </p:cNvSpPr>
          <p:nvPr/>
        </p:nvSpPr>
        <p:spPr bwMode="auto">
          <a:xfrm>
            <a:off x="1689100" y="57277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52" name="Oval 64"/>
          <p:cNvSpPr>
            <a:spLocks noChangeArrowheads="1"/>
          </p:cNvSpPr>
          <p:nvPr/>
        </p:nvSpPr>
        <p:spPr bwMode="auto">
          <a:xfrm>
            <a:off x="1905000" y="58674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56" name="Oval 68"/>
          <p:cNvSpPr>
            <a:spLocks noChangeArrowheads="1"/>
          </p:cNvSpPr>
          <p:nvPr/>
        </p:nvSpPr>
        <p:spPr bwMode="auto">
          <a:xfrm>
            <a:off x="4376853" y="58674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57" name="Oval 69"/>
          <p:cNvSpPr>
            <a:spLocks noChangeArrowheads="1"/>
          </p:cNvSpPr>
          <p:nvPr/>
        </p:nvSpPr>
        <p:spPr bwMode="auto">
          <a:xfrm>
            <a:off x="4541953" y="57277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58" name="Oval 70"/>
          <p:cNvSpPr>
            <a:spLocks noChangeArrowheads="1"/>
          </p:cNvSpPr>
          <p:nvPr/>
        </p:nvSpPr>
        <p:spPr bwMode="auto">
          <a:xfrm>
            <a:off x="4757853" y="58674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59" name="Oval 71"/>
          <p:cNvSpPr>
            <a:spLocks noChangeArrowheads="1"/>
          </p:cNvSpPr>
          <p:nvPr/>
        </p:nvSpPr>
        <p:spPr bwMode="auto">
          <a:xfrm>
            <a:off x="7315200" y="59182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60" name="Oval 72"/>
          <p:cNvSpPr>
            <a:spLocks noChangeArrowheads="1"/>
          </p:cNvSpPr>
          <p:nvPr/>
        </p:nvSpPr>
        <p:spPr bwMode="auto">
          <a:xfrm>
            <a:off x="7493000" y="5802351"/>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61" name="Oval 73"/>
          <p:cNvSpPr>
            <a:spLocks noChangeArrowheads="1"/>
          </p:cNvSpPr>
          <p:nvPr/>
        </p:nvSpPr>
        <p:spPr bwMode="auto">
          <a:xfrm>
            <a:off x="7815147" y="5900853"/>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62" name="Oval 74"/>
          <p:cNvSpPr>
            <a:spLocks noChangeArrowheads="1"/>
          </p:cNvSpPr>
          <p:nvPr/>
        </p:nvSpPr>
        <p:spPr bwMode="auto">
          <a:xfrm>
            <a:off x="7315200" y="60452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63" name="Oval 75"/>
          <p:cNvSpPr>
            <a:spLocks noChangeArrowheads="1"/>
          </p:cNvSpPr>
          <p:nvPr/>
        </p:nvSpPr>
        <p:spPr bwMode="auto">
          <a:xfrm>
            <a:off x="7645400" y="5802351"/>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64" name="Oval 76"/>
          <p:cNvSpPr>
            <a:spLocks noChangeArrowheads="1"/>
          </p:cNvSpPr>
          <p:nvPr/>
        </p:nvSpPr>
        <p:spPr bwMode="auto">
          <a:xfrm>
            <a:off x="7815147" y="6027853"/>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65" name="Oval 77"/>
          <p:cNvSpPr>
            <a:spLocks noChangeArrowheads="1"/>
          </p:cNvSpPr>
          <p:nvPr/>
        </p:nvSpPr>
        <p:spPr bwMode="auto">
          <a:xfrm>
            <a:off x="7480300" y="6103745"/>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66" name="Oval 78"/>
          <p:cNvSpPr>
            <a:spLocks noChangeArrowheads="1"/>
          </p:cNvSpPr>
          <p:nvPr/>
        </p:nvSpPr>
        <p:spPr bwMode="auto">
          <a:xfrm>
            <a:off x="7632700" y="6103745"/>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67" name="Oval 79"/>
          <p:cNvSpPr>
            <a:spLocks noChangeArrowheads="1"/>
          </p:cNvSpPr>
          <p:nvPr/>
        </p:nvSpPr>
        <p:spPr bwMode="auto">
          <a:xfrm>
            <a:off x="1447800" y="63246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69" name="Oval 81"/>
          <p:cNvSpPr>
            <a:spLocks noChangeArrowheads="1"/>
          </p:cNvSpPr>
          <p:nvPr/>
        </p:nvSpPr>
        <p:spPr bwMode="auto">
          <a:xfrm>
            <a:off x="1905000" y="63246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75" name="Oval 87"/>
          <p:cNvSpPr>
            <a:spLocks noChangeArrowheads="1"/>
          </p:cNvSpPr>
          <p:nvPr/>
        </p:nvSpPr>
        <p:spPr bwMode="auto">
          <a:xfrm>
            <a:off x="4423314" y="63246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76" name="Oval 88"/>
          <p:cNvSpPr>
            <a:spLocks noChangeArrowheads="1"/>
          </p:cNvSpPr>
          <p:nvPr/>
        </p:nvSpPr>
        <p:spPr bwMode="auto">
          <a:xfrm>
            <a:off x="4953000" y="63246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77" name="Oval 89"/>
          <p:cNvSpPr>
            <a:spLocks noChangeArrowheads="1"/>
          </p:cNvSpPr>
          <p:nvPr/>
        </p:nvSpPr>
        <p:spPr bwMode="auto">
          <a:xfrm>
            <a:off x="7315200" y="63246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78" name="Oval 90"/>
          <p:cNvSpPr>
            <a:spLocks noChangeArrowheads="1"/>
          </p:cNvSpPr>
          <p:nvPr/>
        </p:nvSpPr>
        <p:spPr bwMode="auto">
          <a:xfrm>
            <a:off x="7848600" y="63246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77" name="Line 26"/>
          <p:cNvSpPr>
            <a:spLocks noChangeShapeType="1"/>
          </p:cNvSpPr>
          <p:nvPr/>
        </p:nvSpPr>
        <p:spPr bwMode="auto">
          <a:xfrm flipV="1">
            <a:off x="2743200" y="1752600"/>
            <a:ext cx="0" cy="228600"/>
          </a:xfrm>
          <a:prstGeom prst="line">
            <a:avLst/>
          </a:prstGeom>
          <a:noFill/>
          <a:ln w="38100">
            <a:solidFill>
              <a:schemeClr val="tx1"/>
            </a:solidFill>
            <a:round/>
            <a:headEnd/>
            <a:tailEnd type="triangle" w="med" len="med"/>
          </a:ln>
          <a:effectLst/>
        </p:spPr>
        <p:txBody>
          <a:bodyPr/>
          <a:lstStyle/>
          <a:p>
            <a:endParaRPr lang="en-US"/>
          </a:p>
        </p:txBody>
      </p:sp>
      <p:sp>
        <p:nvSpPr>
          <p:cNvPr id="79" name="Line 35"/>
          <p:cNvSpPr>
            <a:spLocks noChangeShapeType="1"/>
          </p:cNvSpPr>
          <p:nvPr/>
        </p:nvSpPr>
        <p:spPr bwMode="auto">
          <a:xfrm flipV="1">
            <a:off x="4057188" y="2663286"/>
            <a:ext cx="0" cy="228600"/>
          </a:xfrm>
          <a:prstGeom prst="line">
            <a:avLst/>
          </a:prstGeom>
          <a:noFill/>
          <a:ln w="38100">
            <a:solidFill>
              <a:schemeClr val="tx1"/>
            </a:solidFill>
            <a:round/>
            <a:headEnd/>
            <a:tailEnd type="triangle" w="med" len="med"/>
          </a:ln>
          <a:effectLst/>
        </p:spPr>
        <p:txBody>
          <a:bodyPr/>
          <a:lstStyle/>
          <a:p>
            <a:endParaRPr lang="en-US"/>
          </a:p>
        </p:txBody>
      </p:sp>
      <p:cxnSp>
        <p:nvCxnSpPr>
          <p:cNvPr id="81" name="Straight Connector 80"/>
          <p:cNvCxnSpPr/>
          <p:nvPr/>
        </p:nvCxnSpPr>
        <p:spPr bwMode="auto">
          <a:xfrm>
            <a:off x="228600" y="6172200"/>
            <a:ext cx="8305800"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8" name="Picture 4" descr="wave2"/>
          <p:cNvPicPr>
            <a:picLocks noChangeAspect="1" noChangeArrowheads="1"/>
          </p:cNvPicPr>
          <p:nvPr/>
        </p:nvPicPr>
        <p:blipFill>
          <a:blip r:embed="rId3" cstate="print"/>
          <a:srcRect/>
          <a:stretch>
            <a:fillRect/>
          </a:stretch>
        </p:blipFill>
        <p:spPr bwMode="auto">
          <a:xfrm>
            <a:off x="152400" y="1508125"/>
            <a:ext cx="8858250" cy="3543300"/>
          </a:xfrm>
          <a:prstGeom prst="rect">
            <a:avLst/>
          </a:prstGeom>
          <a:noFill/>
        </p:spPr>
      </p:pic>
    </p:spTree>
  </p:cSld>
  <p:clrMapOvr>
    <a:masterClrMapping/>
  </p:clrMapOvr>
  <p:transition>
    <p:strips dir="rd"/>
    <p:sndAc>
      <p:stSnd>
        <p:snd r:embed="rId2" name="whoosh.wav"/>
      </p:stSnd>
    </p:sndAc>
  </p:transition>
  <p:timing>
    <p:tnLst>
      <p:par>
        <p:cTn id="1" dur="indefinite" restart="never" nodeType="tmRoot"/>
      </p:par>
    </p:tnLst>
  </p:timing>
</p:sld>
</file>

<file path=ppt/theme/theme1.xml><?xml version="1.0" encoding="utf-8"?>
<a:theme xmlns:a="http://schemas.openxmlformats.org/drawingml/2006/main" name="Vertical Lexicon design template">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Vertical Lexicon design templat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800" b="0" i="0" u="none" strike="noStrike" cap="none" normalizeH="0" baseline="0" smtClean="0">
            <a:ln>
              <a:noFill/>
            </a:ln>
            <a:solidFill>
              <a:srgbClr val="FFFFFF"/>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800" b="0" i="0" u="none" strike="noStrike" cap="none" normalizeH="0" baseline="0" smtClean="0">
            <a:ln>
              <a:noFill/>
            </a:ln>
            <a:solidFill>
              <a:srgbClr val="FFFFFF"/>
            </a:solidFill>
            <a:effectLst/>
            <a:latin typeface="Arial" charset="0"/>
          </a:defRPr>
        </a:defPPr>
      </a:lstStyle>
    </a:lnDef>
  </a:objectDefaults>
  <a:extraClrSchemeLst>
    <a:extraClrScheme>
      <a:clrScheme name="Vertical Lexicon design 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Vertical Lexicon design 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Vertical Lexicon design 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Vertical Lexicon design 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Vertical Lexicon design 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Vertical Lexicon design 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Vertical Lexicon design 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Vertical Lexicon design template 8">
        <a:dk1>
          <a:srgbClr val="808080"/>
        </a:dk1>
        <a:lt1>
          <a:srgbClr val="EAEAEA"/>
        </a:lt1>
        <a:dk2>
          <a:srgbClr val="336699"/>
        </a:dk2>
        <a:lt2>
          <a:srgbClr val="FFFFFF"/>
        </a:lt2>
        <a:accent1>
          <a:srgbClr val="00CC99"/>
        </a:accent1>
        <a:accent2>
          <a:srgbClr val="3333CC"/>
        </a:accent2>
        <a:accent3>
          <a:srgbClr val="ADB8CA"/>
        </a:accent3>
        <a:accent4>
          <a:srgbClr val="C8C8C8"/>
        </a:accent4>
        <a:accent5>
          <a:srgbClr val="AAE2CA"/>
        </a:accent5>
        <a:accent6>
          <a:srgbClr val="2D2DB9"/>
        </a:accent6>
        <a:hlink>
          <a:srgbClr val="CCCCFF"/>
        </a:hlink>
        <a:folHlink>
          <a:srgbClr val="B2B2B2"/>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Vertical Lexicon design template</Template>
  <TotalTime>7453</TotalTime>
  <Words>1309</Words>
  <Application>Microsoft Office PowerPoint</Application>
  <PresentationFormat>On-screen Show (4:3)</PresentationFormat>
  <Paragraphs>611</Paragraphs>
  <Slides>88</Slides>
  <Notes>2</Notes>
  <HiddenSlides>0</HiddenSlides>
  <MMClips>0</MMClips>
  <ScaleCrop>false</ScaleCrop>
  <HeadingPairs>
    <vt:vector size="4" baseType="variant">
      <vt:variant>
        <vt:lpstr>Theme</vt:lpstr>
      </vt:variant>
      <vt:variant>
        <vt:i4>1</vt:i4>
      </vt:variant>
      <vt:variant>
        <vt:lpstr>Slide Titles</vt:lpstr>
      </vt:variant>
      <vt:variant>
        <vt:i4>88</vt:i4>
      </vt:variant>
    </vt:vector>
  </HeadingPairs>
  <TitlesOfParts>
    <vt:vector size="89" baseType="lpstr">
      <vt:lpstr>Vertical Lexicon design template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lpstr>Slide 85</vt:lpstr>
      <vt:lpstr>Slide 86</vt:lpstr>
      <vt:lpstr>Electron Representation Quiz Party</vt:lpstr>
      <vt:lpstr>Answers</vt:lpstr>
    </vt:vector>
  </TitlesOfParts>
  <Company>Birdville ISD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Internal User</dc:creator>
  <cp:lastModifiedBy>Internal User</cp:lastModifiedBy>
  <cp:revision>236</cp:revision>
  <cp:lastPrinted>1601-01-01T00:00:00Z</cp:lastPrinted>
  <dcterms:created xsi:type="dcterms:W3CDTF">2006-10-13T14:32:36Z</dcterms:created>
  <dcterms:modified xsi:type="dcterms:W3CDTF">2010-04-16T16:24:09Z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TC010902911033</vt:lpwstr>
  </property>
</Properties>
</file>